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5" r:id="rId7"/>
    <p:sldId id="266" r:id="rId8"/>
    <p:sldId id="260" r:id="rId9"/>
    <p:sldId id="267" r:id="rId10"/>
    <p:sldId id="269"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32" d="100"/>
          <a:sy n="32" d="100"/>
        </p:scale>
        <p:origin x="-396" y="-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31.01.2024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357158" y="500042"/>
            <a:ext cx="8501122" cy="1285884"/>
          </a:xfrm>
        </p:spPr>
        <p:txBody>
          <a:bodyPr>
            <a:noAutofit/>
          </a:bodyPr>
          <a:lstStyle/>
          <a:p>
            <a:pPr lvl="0" fontAlgn="base">
              <a:spcAft>
                <a:spcPct val="0"/>
              </a:spcAft>
            </a:pPr>
            <a:r>
              <a:rPr lang="ru-RU" sz="1400" b="1" dirty="0" smtClean="0">
                <a:latin typeface="Times New Roman" pitchFamily="18" charset="0"/>
                <a:ea typeface="Times New Roman" pitchFamily="18" charset="0"/>
                <a:cs typeface="Times New Roman" pitchFamily="18" charset="0"/>
              </a:rPr>
              <a:t>государственное бюджетное общеобразовательное учреждение</a:t>
            </a: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ea typeface="Times New Roman" pitchFamily="18" charset="0"/>
                <a:cs typeface="Times New Roman" pitchFamily="18" charset="0"/>
              </a:rPr>
              <a:t>Самарской области средняя общеобразовательная школа</a:t>
            </a: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ea typeface="Times New Roman" pitchFamily="18" charset="0"/>
                <a:cs typeface="Times New Roman" pitchFamily="18" charset="0"/>
              </a:rPr>
              <a:t>с. Красный Яр муниципального района Красноярский Самарской области</a:t>
            </a: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ea typeface="Times New Roman" pitchFamily="18" charset="0"/>
                <a:cs typeface="Times New Roman" pitchFamily="18" charset="0"/>
              </a:rPr>
              <a:t>Структурное подразделение «Детский сад «</a:t>
            </a:r>
            <a:r>
              <a:rPr lang="ru-RU" sz="1400" b="1" dirty="0" err="1" smtClean="0">
                <a:latin typeface="Times New Roman" pitchFamily="18" charset="0"/>
                <a:ea typeface="Times New Roman" pitchFamily="18" charset="0"/>
                <a:cs typeface="Times New Roman" pitchFamily="18" charset="0"/>
              </a:rPr>
              <a:t>ЯРкий</a:t>
            </a:r>
            <a:r>
              <a:rPr lang="ru-RU" sz="1400" b="1" dirty="0" smtClean="0">
                <a:latin typeface="Times New Roman" pitchFamily="18" charset="0"/>
                <a:ea typeface="Times New Roman" pitchFamily="18" charset="0"/>
                <a:cs typeface="Times New Roman" pitchFamily="18" charset="0"/>
              </a:rPr>
              <a:t>»</a:t>
            </a: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ea typeface="Times New Roman" pitchFamily="18" charset="0"/>
                <a:cs typeface="Times New Roman" pitchFamily="18" charset="0"/>
              </a:rPr>
              <a:t>446370, Самарская область, муниципальный район Красноярский, с. Красный Яр, </a:t>
            </a: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r>
              <a:rPr lang="ru-RU" sz="1400" b="1" dirty="0" smtClean="0">
                <a:latin typeface="Times New Roman" pitchFamily="18" charset="0"/>
                <a:ea typeface="Times New Roman" pitchFamily="18" charset="0"/>
                <a:cs typeface="Times New Roman" pitchFamily="18" charset="0"/>
              </a:rPr>
              <a:t>ул. Луговая, д. 21А, тел.: 8(84657) 22200 </a:t>
            </a:r>
            <a:r>
              <a:rPr lang="ru-RU" sz="1400" b="1" dirty="0" smtClean="0">
                <a:latin typeface="Times New Roman" pitchFamily="18" charset="0"/>
                <a:cs typeface="Times New Roman" pitchFamily="18" charset="0"/>
              </a:rPr>
              <a:t/>
            </a:r>
            <a:br>
              <a:rPr lang="ru-RU" sz="1400" b="1" dirty="0" smtClean="0">
                <a:latin typeface="Times New Roman" pitchFamily="18" charset="0"/>
                <a:cs typeface="Times New Roman" pitchFamily="18" charset="0"/>
              </a:rPr>
            </a:br>
            <a:endParaRPr lang="ru-RU" sz="1400"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143372" y="5500702"/>
            <a:ext cx="4572032" cy="928694"/>
          </a:xfrm>
        </p:spPr>
        <p:txBody>
          <a:bodyPr>
            <a:normAutofit fontScale="62500" lnSpcReduction="20000"/>
          </a:bodyPr>
          <a:lstStyle/>
          <a:p>
            <a:r>
              <a:rPr lang="ru-RU" sz="2900" b="1" dirty="0" smtClean="0">
                <a:solidFill>
                  <a:schemeClr val="tx1"/>
                </a:solidFill>
                <a:latin typeface="Times New Roman" pitchFamily="18" charset="0"/>
                <a:cs typeface="Times New Roman" pitchFamily="18" charset="0"/>
              </a:rPr>
              <a:t>Составили воспитатели: </a:t>
            </a:r>
            <a:r>
              <a:rPr lang="ru-RU" sz="2900" b="1" dirty="0" smtClean="0">
                <a:solidFill>
                  <a:schemeClr val="tx1"/>
                </a:solidFill>
                <a:latin typeface="Times New Roman" pitchFamily="18" charset="0"/>
                <a:cs typeface="Times New Roman" pitchFamily="18" charset="0"/>
              </a:rPr>
              <a:t>Дубинина Е.А. </a:t>
            </a:r>
            <a:endParaRPr lang="ru-RU" sz="2900" b="1" dirty="0" smtClean="0">
              <a:solidFill>
                <a:schemeClr val="tx1"/>
              </a:solidFill>
              <a:latin typeface="Times New Roman" pitchFamily="18" charset="0"/>
              <a:cs typeface="Times New Roman" pitchFamily="18" charset="0"/>
            </a:endParaRPr>
          </a:p>
          <a:p>
            <a:r>
              <a:rPr lang="ru-RU" sz="2900" b="1" dirty="0" smtClean="0">
                <a:solidFill>
                  <a:schemeClr val="tx1"/>
                </a:solidFill>
                <a:latin typeface="Times New Roman" pitchFamily="18" charset="0"/>
                <a:cs typeface="Times New Roman" pitchFamily="18" charset="0"/>
              </a:rPr>
              <a:t> </a:t>
            </a:r>
            <a:r>
              <a:rPr lang="ru-RU" sz="2900" b="1" dirty="0" smtClean="0">
                <a:solidFill>
                  <a:schemeClr val="tx1"/>
                </a:solidFill>
                <a:latin typeface="Times New Roman" pitchFamily="18" charset="0"/>
                <a:cs typeface="Times New Roman" pitchFamily="18" charset="0"/>
              </a:rPr>
              <a:t>                                         </a:t>
            </a:r>
            <a:r>
              <a:rPr lang="ru-RU" sz="2900" b="1" dirty="0" err="1" smtClean="0">
                <a:solidFill>
                  <a:schemeClr val="tx1"/>
                </a:solidFill>
                <a:latin typeface="Times New Roman" pitchFamily="18" charset="0"/>
                <a:cs typeface="Times New Roman" pitchFamily="18" charset="0"/>
              </a:rPr>
              <a:t>Снидко</a:t>
            </a:r>
            <a:r>
              <a:rPr lang="ru-RU" sz="2900" b="1" dirty="0" smtClean="0">
                <a:solidFill>
                  <a:schemeClr val="tx1"/>
                </a:solidFill>
                <a:latin typeface="Times New Roman" pitchFamily="18" charset="0"/>
                <a:cs typeface="Times New Roman" pitchFamily="18" charset="0"/>
              </a:rPr>
              <a:t> </a:t>
            </a:r>
            <a:r>
              <a:rPr lang="ru-RU" sz="2900" b="1" dirty="0" smtClean="0">
                <a:solidFill>
                  <a:schemeClr val="tx1"/>
                </a:solidFill>
                <a:latin typeface="Times New Roman" pitchFamily="18" charset="0"/>
                <a:cs typeface="Times New Roman" pitchFamily="18" charset="0"/>
              </a:rPr>
              <a:t>Н.В.</a:t>
            </a:r>
          </a:p>
          <a:p>
            <a:r>
              <a:rPr lang="ru-RU" sz="2900" b="1" dirty="0" smtClean="0">
                <a:solidFill>
                  <a:schemeClr val="tx1"/>
                </a:solidFill>
                <a:latin typeface="Times New Roman" pitchFamily="18" charset="0"/>
                <a:cs typeface="Times New Roman" pitchFamily="18" charset="0"/>
              </a:rPr>
              <a:t>                                                 </a:t>
            </a:r>
            <a:r>
              <a:rPr lang="ru-RU" sz="2900" b="1" dirty="0" smtClean="0">
                <a:solidFill>
                  <a:schemeClr val="tx1"/>
                </a:solidFill>
                <a:latin typeface="Times New Roman" pitchFamily="18" charset="0"/>
                <a:cs typeface="Times New Roman" pitchFamily="18" charset="0"/>
              </a:rPr>
              <a:t>Медведева </a:t>
            </a:r>
            <a:r>
              <a:rPr lang="ru-RU" sz="2900" b="1" dirty="0" smtClean="0">
                <a:solidFill>
                  <a:schemeClr val="tx1"/>
                </a:solidFill>
                <a:latin typeface="Times New Roman" pitchFamily="18" charset="0"/>
                <a:cs typeface="Times New Roman" pitchFamily="18" charset="0"/>
              </a:rPr>
              <a:t>Т.Н.</a:t>
            </a:r>
            <a:endParaRPr lang="ru-RU" sz="2900" dirty="0" smtClean="0">
              <a:solidFill>
                <a:schemeClr val="tx1"/>
              </a:solidFill>
            </a:endParaRPr>
          </a:p>
          <a:p>
            <a:endParaRPr lang="ru-RU" dirty="0"/>
          </a:p>
        </p:txBody>
      </p:sp>
      <p:sp>
        <p:nvSpPr>
          <p:cNvPr id="1026" name="AutoShape 2" descr="https://i1.wp.com/www.indezine.com/powerpoint/free-powerpoint-templates/templates/t_ind_5157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i1.wp.com/www.indezine.com/powerpoint/free-powerpoint-templates/templates/t_ind_5157a.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8" name="Picture 2" descr="https://klike.net/uploads/posts/2022-09/1664197687_v-1.png"/>
          <p:cNvPicPr>
            <a:picLocks noChangeAspect="1" noChangeArrowheads="1"/>
          </p:cNvPicPr>
          <p:nvPr/>
        </p:nvPicPr>
        <p:blipFill>
          <a:blip r:embed="rId3"/>
          <a:srcRect l="55173" t="13158" r="10241" b="11841"/>
          <a:stretch>
            <a:fillRect/>
          </a:stretch>
        </p:blipFill>
        <p:spPr bwMode="auto">
          <a:xfrm>
            <a:off x="428596" y="4143380"/>
            <a:ext cx="1714512" cy="2326838"/>
          </a:xfrm>
          <a:prstGeom prst="rect">
            <a:avLst/>
          </a:prstGeom>
          <a:noFill/>
        </p:spPr>
      </p:pic>
      <p:sp>
        <p:nvSpPr>
          <p:cNvPr id="1032" name="Rectangle 8"/>
          <p:cNvSpPr>
            <a:spLocks noChangeArrowheads="1"/>
          </p:cNvSpPr>
          <p:nvPr/>
        </p:nvSpPr>
        <p:spPr bwMode="auto">
          <a:xfrm>
            <a:off x="0" y="2214553"/>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Обучение финансовой грамотности детей дошкольного возраста.</a:t>
            </a:r>
            <a:endParaRPr kumimoji="0" lang="ru-RU" sz="3200" b="0" i="0" u="none" strike="noStrike" cap="none" normalizeH="0" baseline="0" dirty="0" smtClean="0">
              <a:ln>
                <a:noFill/>
              </a:ln>
              <a:solidFill>
                <a:srgbClr val="7030A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fontScale="90000"/>
          </a:bodyPr>
          <a:lstStyle/>
          <a:p>
            <a:pPr algn="l"/>
            <a:r>
              <a:rPr lang="ru-RU" sz="2400" dirty="0" smtClean="0"/>
              <a:t/>
            </a:r>
            <a:br>
              <a:rPr lang="ru-RU" sz="2400" dirty="0" smtClean="0"/>
            </a:br>
            <a:r>
              <a:rPr lang="ru-RU" sz="2400" dirty="0" smtClean="0"/>
              <a:t/>
            </a:r>
            <a:br>
              <a:rPr lang="ru-RU" sz="2400" dirty="0" smtClean="0"/>
            </a:br>
            <a:endParaRPr lang="ru-RU" sz="2400" dirty="0"/>
          </a:p>
        </p:txBody>
      </p:sp>
      <p:pic>
        <p:nvPicPr>
          <p:cNvPr id="6" name="Picture 2" descr="https://klike.net/uploads/posts/2022-09/1664197687_v-1.png"/>
          <p:cNvPicPr>
            <a:picLocks noChangeAspect="1" noChangeArrowheads="1"/>
          </p:cNvPicPr>
          <p:nvPr/>
        </p:nvPicPr>
        <p:blipFill>
          <a:blip r:embed="rId3"/>
          <a:srcRect l="55173" t="13158" r="10241" b="11841"/>
          <a:stretch>
            <a:fillRect/>
          </a:stretch>
        </p:blipFill>
        <p:spPr bwMode="auto">
          <a:xfrm>
            <a:off x="6929454" y="4143380"/>
            <a:ext cx="1714512" cy="2326838"/>
          </a:xfrm>
          <a:prstGeom prst="rect">
            <a:avLst/>
          </a:prstGeom>
          <a:noFill/>
        </p:spPr>
      </p:pic>
      <p:sp>
        <p:nvSpPr>
          <p:cNvPr id="15361" name="Rectangle 1"/>
          <p:cNvSpPr>
            <a:spLocks noChangeArrowheads="1"/>
          </p:cNvSpPr>
          <p:nvPr/>
        </p:nvSpPr>
        <p:spPr bwMode="auto">
          <a:xfrm>
            <a:off x="571472" y="1142984"/>
            <a:ext cx="6357982" cy="4802469"/>
          </a:xfrm>
          <a:prstGeom prst="rect">
            <a:avLst/>
          </a:prstGeom>
          <a:solidFill>
            <a:srgbClr val="FFFFFF"/>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деньги, нарисованные детьми;</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картотека загадок;</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книги художественные;</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альбом: пословицы и поговорки в картинках;</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альбомы об одной профессии или нескольких схожих профессиях;</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карточки о профессиях;</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дидактические игры;</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банковские карты;</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ненастоящие деньги;</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банкомат;</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металлические устаревшие деньги;</a:t>
            </a:r>
          </a:p>
          <a:p>
            <a:pPr marL="0" marR="0" lvl="0" indent="0" algn="l" defTabSz="914400" rtl="0" eaLnBrk="1" fontAlgn="base" latinLnBrk="0" hangingPunct="1">
              <a:lnSpc>
                <a:spcPct val="150000"/>
              </a:lnSpc>
              <a:spcBef>
                <a:spcPct val="0"/>
              </a:spcBef>
              <a:spcAft>
                <a:spcPct val="0"/>
              </a:spcAft>
              <a:buClrTx/>
              <a:buSzTx/>
              <a:buFont typeface="Symbol" pitchFamily="18" charset="2"/>
              <a:buChar char="·"/>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альбом «</a:t>
            </a:r>
            <a:r>
              <a:rPr lang="ru-RU" sz="1600" dirty="0" smtClean="0">
                <a:latin typeface="Times New Roman" pitchFamily="18" charset="0"/>
                <a:ea typeface="Times New Roman" pitchFamily="18" charset="0"/>
                <a:cs typeface="Times New Roman" pitchFamily="18" charset="0"/>
                <a:sym typeface="Symbol" pitchFamily="18" charset="2"/>
              </a:rPr>
              <a:t>История</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денег»;</a:t>
            </a:r>
          </a:p>
          <a:p>
            <a:pPr marL="0" marR="0" lvl="0" indent="0" algn="l" defTabSz="914400" rtl="0" eaLnBrk="1" fontAlgn="base" latinLnBrk="0" hangingPunct="1">
              <a:lnSpc>
                <a:spcPct val="150000"/>
              </a:lnSpc>
              <a:spcBef>
                <a:spcPct val="0"/>
              </a:spcBef>
              <a:spcAft>
                <a:spcPct val="0"/>
              </a:spcAft>
              <a:buClrTx/>
              <a:buSzTx/>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rPr>
              <a:t> атрибуты для сюжетно-ролевых игр.</a:t>
            </a: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sym typeface="Symbol" pitchFamily="18" charset="2"/>
              </a:rPr>
              <a:t> </a:t>
            </a:r>
            <a:endPar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sym typeface="Symbol" pitchFamily="18" charset="2"/>
            </a:endParaRPr>
          </a:p>
        </p:txBody>
      </p:sp>
      <p:sp>
        <p:nvSpPr>
          <p:cNvPr id="7" name="Прямоугольник 6"/>
          <p:cNvSpPr/>
          <p:nvPr/>
        </p:nvSpPr>
        <p:spPr>
          <a:xfrm>
            <a:off x="642910" y="428604"/>
            <a:ext cx="8143932" cy="461665"/>
          </a:xfrm>
          <a:prstGeom prst="rect">
            <a:avLst/>
          </a:prstGeom>
        </p:spPr>
        <p:txBody>
          <a:bodyPr wrap="square">
            <a:spAutoFit/>
          </a:bodyPr>
          <a:lstStyle/>
          <a:p>
            <a:pPr lvl="0" fontAlgn="base">
              <a:spcBef>
                <a:spcPct val="0"/>
              </a:spcBef>
              <a:spcAft>
                <a:spcPct val="0"/>
              </a:spcAft>
            </a:pPr>
            <a:r>
              <a:rPr lang="ru-RU" sz="2400" b="1" dirty="0" smtClean="0">
                <a:solidFill>
                  <a:srgbClr val="7030A0"/>
                </a:solidFill>
                <a:latin typeface="Times New Roman" pitchFamily="18" charset="0"/>
                <a:ea typeface="Times New Roman" pitchFamily="18" charset="0"/>
                <a:cs typeface="Times New Roman" pitchFamily="18" charset="0"/>
              </a:rPr>
              <a:t>Материалы РППС по ранней финансовой грамотности:</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p:txBody>
          <a:bodyPr/>
          <a:lstStyle/>
          <a:p>
            <a:r>
              <a:rPr lang="ru-RU" b="1" dirty="0" smtClean="0">
                <a:solidFill>
                  <a:srgbClr val="7030A0"/>
                </a:solidFill>
                <a:latin typeface="Times New Roman" pitchFamily="18" charset="0"/>
                <a:cs typeface="Times New Roman" pitchFamily="18" charset="0"/>
              </a:rPr>
              <a:t>Спасибо за внимание!</a:t>
            </a:r>
            <a:endParaRPr lang="ru-RU" dirty="0"/>
          </a:p>
        </p:txBody>
      </p:sp>
      <p:pic>
        <p:nvPicPr>
          <p:cNvPr id="6" name="Picture 2" descr="https://klike.net/uploads/posts/2022-09/1664197687_v-1.png"/>
          <p:cNvPicPr>
            <a:picLocks noChangeAspect="1" noChangeArrowheads="1"/>
          </p:cNvPicPr>
          <p:nvPr/>
        </p:nvPicPr>
        <p:blipFill>
          <a:blip r:embed="rId3"/>
          <a:srcRect l="55173" t="13158" r="10241" b="11841"/>
          <a:stretch>
            <a:fillRect/>
          </a:stretch>
        </p:blipFill>
        <p:spPr bwMode="auto">
          <a:xfrm>
            <a:off x="6929454" y="4143380"/>
            <a:ext cx="1714512" cy="23268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p:txBody>
          <a:bodyPr>
            <a:normAutofit fontScale="90000"/>
          </a:bodyPr>
          <a:lstStyle/>
          <a:p>
            <a:r>
              <a:rPr lang="ru-RU" dirty="0" smtClean="0">
                <a:solidFill>
                  <a:srgbClr val="002060"/>
                </a:solidFill>
                <a:latin typeface="Times New Roman" pitchFamily="18" charset="0"/>
                <a:cs typeface="Times New Roman" pitchFamily="18" charset="0"/>
              </a:rPr>
              <a:t>Нашей целью являлось раскрыть у старших дошкольников основы финансовой культуры и навыки финансовой грамотности.</a:t>
            </a:r>
            <a:r>
              <a:rPr lang="ru-RU" dirty="0" smtClean="0"/>
              <a:t> </a:t>
            </a:r>
            <a:endParaRPr lang="ru-RU" dirty="0"/>
          </a:p>
        </p:txBody>
      </p:sp>
      <p:pic>
        <p:nvPicPr>
          <p:cNvPr id="6" name="Picture 2" descr="https://klike.net/uploads/posts/2022-09/1664197687_v-1.png"/>
          <p:cNvPicPr>
            <a:picLocks noChangeAspect="1" noChangeArrowheads="1"/>
          </p:cNvPicPr>
          <p:nvPr/>
        </p:nvPicPr>
        <p:blipFill>
          <a:blip r:embed="rId3"/>
          <a:srcRect l="55173" t="13158" r="10241" b="11841"/>
          <a:stretch>
            <a:fillRect/>
          </a:stretch>
        </p:blipFill>
        <p:spPr bwMode="auto">
          <a:xfrm>
            <a:off x="6929454" y="4143380"/>
            <a:ext cx="1714512" cy="232683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500034" y="0"/>
            <a:ext cx="7772400" cy="1470025"/>
          </a:xfrm>
        </p:spPr>
        <p:txBody>
          <a:bodyPr>
            <a:normAutofit fontScale="90000"/>
          </a:bodyPr>
          <a:lstStyle/>
          <a:p>
            <a:pPr algn="l">
              <a:lnSpc>
                <a:spcPct val="150000"/>
              </a:lnSpc>
            </a:pP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700" b="1" dirty="0" smtClean="0">
                <a:solidFill>
                  <a:schemeClr val="accent5">
                    <a:lumMod val="50000"/>
                  </a:schemeClr>
                </a:solidFill>
                <a:latin typeface="Times New Roman" pitchFamily="18" charset="0"/>
                <a:cs typeface="Times New Roman" pitchFamily="18" charset="0"/>
              </a:rPr>
              <a:t>Задачи:</a:t>
            </a: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endParaRPr lang="ru-RU" sz="2700" dirty="0"/>
          </a:p>
        </p:txBody>
      </p:sp>
      <p:pic>
        <p:nvPicPr>
          <p:cNvPr id="6" name="Picture 2" descr="https://klike.net/uploads/posts/2022-09/1664197687_v-1.png"/>
          <p:cNvPicPr>
            <a:picLocks noChangeAspect="1" noChangeArrowheads="1"/>
          </p:cNvPicPr>
          <p:nvPr/>
        </p:nvPicPr>
        <p:blipFill>
          <a:blip r:embed="rId3"/>
          <a:srcRect l="55173" t="13158" r="10241" b="11841"/>
          <a:stretch>
            <a:fillRect/>
          </a:stretch>
        </p:blipFill>
        <p:spPr bwMode="auto">
          <a:xfrm>
            <a:off x="7215206" y="4429132"/>
            <a:ext cx="1526517" cy="2071702"/>
          </a:xfrm>
          <a:prstGeom prst="rect">
            <a:avLst/>
          </a:prstGeom>
          <a:noFill/>
        </p:spPr>
      </p:pic>
      <p:sp>
        <p:nvSpPr>
          <p:cNvPr id="9218" name="Rectangle 2"/>
          <p:cNvSpPr>
            <a:spLocks noChangeArrowheads="1"/>
          </p:cNvSpPr>
          <p:nvPr/>
        </p:nvSpPr>
        <p:spPr bwMode="auto">
          <a:xfrm>
            <a:off x="357158" y="285728"/>
            <a:ext cx="8596311"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spcBef>
                <a:spcPct val="0"/>
              </a:spcBef>
              <a:spcAft>
                <a:spcPct val="0"/>
              </a:spcAft>
              <a:buClrTx/>
              <a:buSzTx/>
              <a:tabLst/>
            </a:pPr>
            <a:endParaRPr lang="ru-RU" sz="1400" dirty="0" smtClean="0">
              <a:solidFill>
                <a:srgbClr val="333333"/>
              </a:solidFill>
              <a:latin typeface="Calibri" pitchFamily="34" charset="0"/>
              <a:ea typeface="Times New Roman" pitchFamily="18" charset="0"/>
              <a:cs typeface="Times New Roman" pitchFamily="18" charset="0"/>
            </a:endParaRPr>
          </a:p>
          <a:p>
            <a:pPr marL="0" marR="0" lvl="0" indent="228600" algn="l" defTabSz="914400" rtl="0" eaLnBrk="1" fontAlgn="base" latinLnBrk="0" hangingPunct="1">
              <a:spcBef>
                <a:spcPct val="0"/>
              </a:spcBef>
              <a:spcAft>
                <a:spcPct val="0"/>
              </a:spcAft>
              <a:buClrTx/>
              <a:buSzTx/>
              <a:tabLst/>
            </a:pPr>
            <a:endParaRPr lang="ru-RU" sz="1400" dirty="0" smtClean="0">
              <a:solidFill>
                <a:srgbClr val="333333"/>
              </a:solidFill>
              <a:latin typeface="Calibri" pitchFamily="34" charset="0"/>
              <a:ea typeface="Times New Roman" pitchFamily="18" charset="0"/>
              <a:cs typeface="Times New Roman" pitchFamily="18" charset="0"/>
            </a:endParaRPr>
          </a:p>
          <a:p>
            <a:pPr marL="0" marR="0" lvl="0" indent="228600" algn="l" defTabSz="914400" rtl="0" eaLnBrk="1" fontAlgn="base" latinLnBrk="0" hangingPunct="1">
              <a:spcBef>
                <a:spcPct val="0"/>
              </a:spcBef>
              <a:spcAft>
                <a:spcPct val="0"/>
              </a:spcAft>
              <a:buClrTx/>
              <a:buSzTx/>
              <a:tabLst/>
            </a:pPr>
            <a:endParaRPr lang="ru-RU" sz="2000" dirty="0" smtClean="0">
              <a:solidFill>
                <a:srgbClr val="333333"/>
              </a:solidFill>
              <a:latin typeface="Times New Roman" pitchFamily="18" charset="0"/>
              <a:ea typeface="Times New Roman" pitchFamily="18" charset="0"/>
              <a:cs typeface="Times New Roman" pitchFamily="18" charset="0"/>
            </a:endParaRPr>
          </a:p>
          <a:p>
            <a:pPr marL="0" marR="0" lvl="0" indent="228600" algn="l" defTabSz="914400" rtl="0" eaLnBrk="1" fontAlgn="base" latinLnBrk="0" hangingPunct="1">
              <a:lnSpc>
                <a:spcPct val="15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Сформировать предпосылки финансовой грамотности у дошкольников,             посредством разнообразных видов детской деятельности;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5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Научить детей правильно вести себя в реальных жизненных ситуациях, (покупка в магазине, плата за проезд в транспорте и т.д.);</a:t>
            </a:r>
            <a:endParaRPr lang="ru-RU" sz="1600" dirty="0" smtClean="0">
              <a:latin typeface="Times New Roman" pitchFamily="18" charset="0"/>
              <a:ea typeface="Times New Roman" pitchFamily="18" charset="0"/>
              <a:cs typeface="Times New Roman" pitchFamily="18" charset="0"/>
            </a:endParaRPr>
          </a:p>
          <a:p>
            <a:pPr marR="0" lvl="0" indent="228600" algn="l" defTabSz="914400" rtl="0" eaLnBrk="0" fontAlgn="base" latinLnBrk="0" hangingPunct="0">
              <a:lnSpc>
                <a:spcPct val="15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Применить полученные умения и навыки в реальных жизненных ситуациях;</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228600" algn="l" defTabSz="914400" rtl="0" eaLnBrk="0" fontAlgn="base" latinLnBrk="0" hangingPunct="0">
              <a:lnSpc>
                <a:spcPct val="15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Развивать умение творчески подходить к решению ситуаций финансовых  отношений посредством</a:t>
            </a:r>
            <a:r>
              <a:rPr kumimoji="0" lang="ru-RU" sz="16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игровых действий;</a:t>
            </a:r>
            <a:r>
              <a:rPr kumimoji="0" lang="ru-RU" sz="16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p>
          <a:p>
            <a:pPr marR="0" lvl="0" algn="l" defTabSz="914400" rtl="0" eaLnBrk="0" fontAlgn="base" latinLnBrk="0" hangingPunct="0">
              <a:lnSpc>
                <a:spcPct val="150000"/>
              </a:lnSpc>
              <a:spcBef>
                <a:spcPct val="0"/>
              </a:spcBef>
              <a:spcAft>
                <a:spcPct val="0"/>
              </a:spcAft>
              <a:buClrTx/>
              <a:buSzTx/>
              <a:buFontTx/>
              <a:buChar char="-"/>
              <a:tabLst/>
            </a:pP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   Вовлечь родителей в образовательный процесс как первых учителей</a:t>
            </a:r>
            <a:r>
              <a:rPr kumimoji="0" lang="ru-RU" sz="1600" b="0" i="0" u="none" strike="noStrike" cap="none" normalizeH="0" dirty="0" smtClean="0">
                <a:ln>
                  <a:noFill/>
                </a:ln>
                <a:solidFill>
                  <a:srgbClr val="333333"/>
                </a:solidFill>
                <a:effectLst/>
                <a:latin typeface="Times New Roman" pitchFamily="18" charset="0"/>
                <a:ea typeface="Times New Roman" pitchFamily="18" charset="0"/>
                <a:cs typeface="Times New Roman" pitchFamily="18" charset="0"/>
              </a:rPr>
              <a:t> </a:t>
            </a:r>
            <a:r>
              <a:rPr kumimoji="0" lang="ru-RU" sz="1600" b="0" i="0" u="none" strike="noStrike" cap="none" normalizeH="0" baseline="0" dirty="0" smtClean="0">
                <a:ln>
                  <a:noFill/>
                </a:ln>
                <a:solidFill>
                  <a:srgbClr val="333333"/>
                </a:solidFill>
                <a:effectLst/>
                <a:latin typeface="Times New Roman" pitchFamily="18" charset="0"/>
                <a:ea typeface="Times New Roman" pitchFamily="18" charset="0"/>
                <a:cs typeface="Times New Roman" pitchFamily="18" charset="0"/>
              </a:rPr>
              <a:t>в ознакомлении с миром профессий, приобретении финансовых и   социальных знаний и понятий.</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a:xfrm>
            <a:off x="685800" y="928671"/>
            <a:ext cx="7772400" cy="2671780"/>
          </a:xfrm>
        </p:spPr>
        <p:txBody>
          <a:bodyPr>
            <a:normAutofit fontScale="90000"/>
          </a:bodyPr>
          <a:lstStyle/>
          <a:p>
            <a:pPr algn="l">
              <a:lnSpc>
                <a:spcPct val="150000"/>
              </a:lnSpc>
            </a:pP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ru-RU" sz="2700" b="1" dirty="0" smtClean="0">
                <a:solidFill>
                  <a:schemeClr val="accent5">
                    <a:lumMod val="50000"/>
                  </a:schemeClr>
                </a:solidFill>
                <a:latin typeface="Times New Roman" pitchFamily="18" charset="0"/>
                <a:cs typeface="Times New Roman" pitchFamily="18" charset="0"/>
              </a:rPr>
              <a:t>Способы:</a:t>
            </a:r>
            <a:r>
              <a:rPr lang="ru-RU" sz="2400" dirty="0" smtClean="0"/>
              <a:t/>
            </a:r>
            <a:br>
              <a:rPr lang="ru-RU" sz="2400" dirty="0" smtClean="0"/>
            </a:br>
            <a:r>
              <a:rPr lang="ru-RU" sz="1800" dirty="0" smtClean="0">
                <a:latin typeface="Times New Roman" pitchFamily="18" charset="0"/>
                <a:cs typeface="Times New Roman" pitchFamily="18" charset="0"/>
              </a:rPr>
              <a:t>1. Организация деятельности по финансовой грамотности, которые помогли детям понять основные принципы управления своими финансами.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2. Использование игровых технологий при обучении финансовой грамотности, например, проведение дидактических игр "Что можно и что нельзя купить", "Хочу и надо" и др.</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3. Сотрудничество с родителями (законными представителями), которые поддерживают интерес своих детей по теме финансов и помогают им развивать навыки управления своими деньгами.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4. Проведение экскурсий в банки и другие финансовые учреждения, где дети узнали о работе банковских служащих и научились правильно пользоваться банковскими услугами.</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5. Развитие коммуникативных навыков у детей, чтобы они могли эффективно общаться с другими людьми и решать конфликты мирным путем.</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6. Организация конкурсов и игр, связанных с финансовой грамотностью, которые помогли детям лучше понять важность правильного использования своих финансовых ресурсов.</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6" name="Picture 2" descr="https://klike.net/uploads/posts/2022-09/1664197687_v-1.png"/>
          <p:cNvPicPr>
            <a:picLocks noChangeAspect="1" noChangeArrowheads="1"/>
          </p:cNvPicPr>
          <p:nvPr/>
        </p:nvPicPr>
        <p:blipFill>
          <a:blip r:embed="rId3"/>
          <a:srcRect l="55173" t="13158" r="10241" b="11841"/>
          <a:stretch>
            <a:fillRect/>
          </a:stretch>
        </p:blipFill>
        <p:spPr bwMode="auto">
          <a:xfrm>
            <a:off x="6929454" y="4143380"/>
            <a:ext cx="1714512" cy="2326838"/>
          </a:xfrm>
          <a:prstGeom prst="rect">
            <a:avLst/>
          </a:prstGeom>
          <a:noFill/>
        </p:spPr>
      </p:pic>
      <p:pic>
        <p:nvPicPr>
          <p:cNvPr id="7" name="Рисунок 6"/>
          <p:cNvPicPr/>
          <p:nvPr/>
        </p:nvPicPr>
        <p:blipFill>
          <a:blip r:embed="rId4" cstate="print"/>
          <a:srcRect/>
          <a:stretch>
            <a:fillRect/>
          </a:stretch>
        </p:blipFill>
        <p:spPr bwMode="auto">
          <a:xfrm>
            <a:off x="4786314" y="1071546"/>
            <a:ext cx="3786214" cy="2714644"/>
          </a:xfrm>
          <a:prstGeom prst="rect">
            <a:avLst/>
          </a:prstGeom>
          <a:noFill/>
          <a:ln w="9525">
            <a:noFill/>
            <a:miter lim="800000"/>
            <a:headEnd/>
            <a:tailEnd/>
          </a:ln>
        </p:spPr>
      </p:pic>
      <p:pic>
        <p:nvPicPr>
          <p:cNvPr id="8" name="Рисунок 7"/>
          <p:cNvPicPr/>
          <p:nvPr/>
        </p:nvPicPr>
        <p:blipFill>
          <a:blip r:embed="rId5" cstate="print"/>
          <a:stretch>
            <a:fillRect/>
          </a:stretch>
        </p:blipFill>
        <p:spPr>
          <a:xfrm>
            <a:off x="3428992" y="3929066"/>
            <a:ext cx="2357454" cy="2428892"/>
          </a:xfrm>
          <a:prstGeom prst="rect">
            <a:avLst/>
          </a:prstGeom>
        </p:spPr>
      </p:pic>
      <p:pic>
        <p:nvPicPr>
          <p:cNvPr id="9" name="Рисунок 8"/>
          <p:cNvPicPr/>
          <p:nvPr/>
        </p:nvPicPr>
        <p:blipFill>
          <a:blip r:embed="rId6" cstate="print"/>
          <a:stretch>
            <a:fillRect/>
          </a:stretch>
        </p:blipFill>
        <p:spPr>
          <a:xfrm>
            <a:off x="571472" y="1071546"/>
            <a:ext cx="3786214" cy="2714644"/>
          </a:xfrm>
          <a:prstGeom prst="rect">
            <a:avLst/>
          </a:prstGeom>
        </p:spPr>
      </p:pic>
      <p:sp>
        <p:nvSpPr>
          <p:cNvPr id="10" name="TextBox 9"/>
          <p:cNvSpPr txBox="1"/>
          <p:nvPr/>
        </p:nvSpPr>
        <p:spPr>
          <a:xfrm>
            <a:off x="3143240" y="428604"/>
            <a:ext cx="3071834" cy="461665"/>
          </a:xfrm>
          <a:prstGeom prst="rect">
            <a:avLst/>
          </a:prstGeom>
          <a:noFill/>
        </p:spPr>
        <p:txBody>
          <a:bodyPr wrap="square" rtlCol="0">
            <a:spAutoFit/>
          </a:bodyPr>
          <a:lstStyle/>
          <a:p>
            <a:pPr algn="ctr"/>
            <a:r>
              <a:rPr lang="ru-RU" sz="2400" b="1" dirty="0" smtClean="0">
                <a:solidFill>
                  <a:srgbClr val="7030A0"/>
                </a:solidFill>
                <a:latin typeface="Times New Roman" pitchFamily="18" charset="0"/>
                <a:cs typeface="Times New Roman" pitchFamily="18" charset="0"/>
              </a:rPr>
              <a:t>Игра « Магазин»</a:t>
            </a:r>
            <a:endParaRPr lang="ru-RU" sz="24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6" name="Picture 2" descr="https://klike.net/uploads/posts/2022-09/1664197687_v-1.png"/>
          <p:cNvPicPr>
            <a:picLocks noChangeAspect="1" noChangeArrowheads="1"/>
          </p:cNvPicPr>
          <p:nvPr/>
        </p:nvPicPr>
        <p:blipFill>
          <a:blip r:embed="rId3"/>
          <a:srcRect l="55173" t="13158" r="10241" b="11841"/>
          <a:stretch>
            <a:fillRect/>
          </a:stretch>
        </p:blipFill>
        <p:spPr bwMode="auto">
          <a:xfrm>
            <a:off x="6929454" y="4143380"/>
            <a:ext cx="1714512" cy="2326838"/>
          </a:xfrm>
          <a:prstGeom prst="rect">
            <a:avLst/>
          </a:prstGeom>
          <a:noFill/>
        </p:spPr>
      </p:pic>
      <p:pic>
        <p:nvPicPr>
          <p:cNvPr id="1026" name="Picture 2" descr="C:\Users\dubin\OneDrive\Рабочий стол\Выступление отрадный\Новая папка\Экскур Банк\2.jpg"/>
          <p:cNvPicPr>
            <a:picLocks noChangeAspect="1" noChangeArrowheads="1"/>
          </p:cNvPicPr>
          <p:nvPr/>
        </p:nvPicPr>
        <p:blipFill>
          <a:blip r:embed="rId4"/>
          <a:srcRect/>
          <a:stretch>
            <a:fillRect/>
          </a:stretch>
        </p:blipFill>
        <p:spPr bwMode="auto">
          <a:xfrm>
            <a:off x="714348" y="1071546"/>
            <a:ext cx="2286016" cy="4714908"/>
          </a:xfrm>
          <a:prstGeom prst="rect">
            <a:avLst/>
          </a:prstGeom>
          <a:noFill/>
        </p:spPr>
      </p:pic>
      <p:pic>
        <p:nvPicPr>
          <p:cNvPr id="1027" name="Picture 3"/>
          <p:cNvPicPr>
            <a:picLocks noChangeAspect="1" noChangeArrowheads="1"/>
          </p:cNvPicPr>
          <p:nvPr/>
        </p:nvPicPr>
        <p:blipFill>
          <a:blip r:embed="rId5" cstate="print"/>
          <a:srcRect/>
          <a:stretch>
            <a:fillRect/>
          </a:stretch>
        </p:blipFill>
        <p:spPr bwMode="auto">
          <a:xfrm>
            <a:off x="3214678" y="1071546"/>
            <a:ext cx="5214942" cy="2928958"/>
          </a:xfrm>
          <a:prstGeom prst="rect">
            <a:avLst/>
          </a:prstGeom>
          <a:noFill/>
          <a:ln w="9525">
            <a:noFill/>
            <a:miter lim="800000"/>
            <a:headEnd/>
            <a:tailEnd/>
          </a:ln>
          <a:effectLst/>
        </p:spPr>
      </p:pic>
      <p:sp>
        <p:nvSpPr>
          <p:cNvPr id="7" name="TextBox 6"/>
          <p:cNvSpPr txBox="1"/>
          <p:nvPr/>
        </p:nvSpPr>
        <p:spPr>
          <a:xfrm>
            <a:off x="2714612" y="571480"/>
            <a:ext cx="4746749" cy="461665"/>
          </a:xfrm>
          <a:prstGeom prst="rect">
            <a:avLst/>
          </a:prstGeom>
          <a:noFill/>
        </p:spPr>
        <p:txBody>
          <a:bodyPr wrap="none" rtlCol="0">
            <a:spAutoFit/>
          </a:bodyPr>
          <a:lstStyle/>
          <a:p>
            <a:r>
              <a:rPr lang="ru-RU" sz="2400" b="1" dirty="0" smtClean="0">
                <a:solidFill>
                  <a:srgbClr val="7030A0"/>
                </a:solidFill>
                <a:latin typeface="Times New Roman" pitchFamily="18" charset="0"/>
                <a:cs typeface="Times New Roman" pitchFamily="18" charset="0"/>
              </a:rPr>
              <a:t>Встреча с интересными людьми.</a:t>
            </a:r>
            <a:endParaRPr lang="ru-RU" sz="24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6" name="Picture 2" descr="https://klike.net/uploads/posts/2022-09/1664197687_v-1.png"/>
          <p:cNvPicPr>
            <a:picLocks noChangeAspect="1" noChangeArrowheads="1"/>
          </p:cNvPicPr>
          <p:nvPr/>
        </p:nvPicPr>
        <p:blipFill>
          <a:blip r:embed="rId3"/>
          <a:srcRect l="55173" t="13158" r="10241" b="11841"/>
          <a:stretch>
            <a:fillRect/>
          </a:stretch>
        </p:blipFill>
        <p:spPr bwMode="auto">
          <a:xfrm>
            <a:off x="6929454" y="4143380"/>
            <a:ext cx="1714512" cy="2326838"/>
          </a:xfrm>
          <a:prstGeom prst="rect">
            <a:avLst/>
          </a:prstGeom>
          <a:noFill/>
        </p:spPr>
      </p:pic>
      <p:pic>
        <p:nvPicPr>
          <p:cNvPr id="7" name="Рисунок 6"/>
          <p:cNvPicPr/>
          <p:nvPr/>
        </p:nvPicPr>
        <p:blipFill>
          <a:blip r:embed="rId4" cstate="print"/>
          <a:srcRect/>
          <a:stretch>
            <a:fillRect/>
          </a:stretch>
        </p:blipFill>
        <p:spPr bwMode="auto">
          <a:xfrm>
            <a:off x="642910" y="1214422"/>
            <a:ext cx="3714776" cy="2357454"/>
          </a:xfrm>
          <a:prstGeom prst="rect">
            <a:avLst/>
          </a:prstGeom>
          <a:noFill/>
          <a:ln w="9525">
            <a:noFill/>
            <a:miter lim="800000"/>
            <a:headEnd/>
            <a:tailEnd/>
          </a:ln>
        </p:spPr>
      </p:pic>
      <p:pic>
        <p:nvPicPr>
          <p:cNvPr id="8" name="Рисунок 7"/>
          <p:cNvPicPr/>
          <p:nvPr/>
        </p:nvPicPr>
        <p:blipFill>
          <a:blip r:embed="rId5" cstate="print"/>
          <a:srcRect/>
          <a:stretch>
            <a:fillRect/>
          </a:stretch>
        </p:blipFill>
        <p:spPr bwMode="auto">
          <a:xfrm>
            <a:off x="4857752" y="1214422"/>
            <a:ext cx="3643338" cy="2357454"/>
          </a:xfrm>
          <a:prstGeom prst="rect">
            <a:avLst/>
          </a:prstGeom>
          <a:noFill/>
          <a:ln w="9525">
            <a:noFill/>
            <a:miter lim="800000"/>
            <a:headEnd/>
            <a:tailEnd/>
          </a:ln>
        </p:spPr>
      </p:pic>
      <p:sp>
        <p:nvSpPr>
          <p:cNvPr id="11" name="TextBox 10"/>
          <p:cNvSpPr txBox="1"/>
          <p:nvPr/>
        </p:nvSpPr>
        <p:spPr>
          <a:xfrm>
            <a:off x="3500430" y="642918"/>
            <a:ext cx="2063385" cy="461665"/>
          </a:xfrm>
          <a:prstGeom prst="rect">
            <a:avLst/>
          </a:prstGeom>
          <a:noFill/>
        </p:spPr>
        <p:txBody>
          <a:bodyPr wrap="none" rtlCol="0">
            <a:spAutoFit/>
          </a:bodyPr>
          <a:lstStyle/>
          <a:p>
            <a:r>
              <a:rPr lang="ru-RU" sz="2400" b="1" dirty="0" smtClean="0">
                <a:solidFill>
                  <a:srgbClr val="7030A0"/>
                </a:solidFill>
                <a:latin typeface="Times New Roman" pitchFamily="18" charset="0"/>
                <a:cs typeface="Times New Roman" pitchFamily="18" charset="0"/>
              </a:rPr>
              <a:t>Игра « Банк»</a:t>
            </a:r>
            <a:endParaRPr lang="ru-RU" sz="2400" b="1" dirty="0">
              <a:solidFill>
                <a:srgbClr val="7030A0"/>
              </a:solidFill>
              <a:latin typeface="Times New Roman" pitchFamily="18" charset="0"/>
              <a:cs typeface="Times New Roman" pitchFamily="18" charset="0"/>
            </a:endParaRPr>
          </a:p>
        </p:txBody>
      </p:sp>
      <p:pic>
        <p:nvPicPr>
          <p:cNvPr id="12" name="Рисунок 11"/>
          <p:cNvPicPr/>
          <p:nvPr/>
        </p:nvPicPr>
        <p:blipFill>
          <a:blip r:embed="rId6" cstate="print"/>
          <a:srcRect/>
          <a:stretch>
            <a:fillRect/>
          </a:stretch>
        </p:blipFill>
        <p:spPr bwMode="auto">
          <a:xfrm>
            <a:off x="3214678" y="3714752"/>
            <a:ext cx="2786082" cy="26432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2" name="Заголовок 1"/>
          <p:cNvSpPr>
            <a:spLocks noGrp="1"/>
          </p:cNvSpPr>
          <p:nvPr>
            <p:ph type="ctrTitle"/>
          </p:nvPr>
        </p:nvSpPr>
        <p:spPr/>
        <p:txBody>
          <a:bodyPr>
            <a:normAutofit/>
          </a:bodyPr>
          <a:lstStyle/>
          <a:p>
            <a:pPr algn="l"/>
            <a:r>
              <a:rPr lang="ru-RU" dirty="0" smtClean="0"/>
              <a:t/>
            </a:r>
            <a:br>
              <a:rPr lang="ru-RU" dirty="0" smtClean="0"/>
            </a:br>
            <a:endParaRPr lang="ru-RU" dirty="0"/>
          </a:p>
        </p:txBody>
      </p:sp>
      <p:pic>
        <p:nvPicPr>
          <p:cNvPr id="24577" name="Picture 1"/>
          <p:cNvPicPr>
            <a:picLocks noChangeAspect="1" noChangeArrowheads="1"/>
          </p:cNvPicPr>
          <p:nvPr/>
        </p:nvPicPr>
        <p:blipFill>
          <a:blip r:embed="rId3" cstate="print"/>
          <a:srcRect/>
          <a:stretch>
            <a:fillRect/>
          </a:stretch>
        </p:blipFill>
        <p:spPr bwMode="auto">
          <a:xfrm>
            <a:off x="4643438" y="500042"/>
            <a:ext cx="4000528" cy="2839661"/>
          </a:xfrm>
          <a:prstGeom prst="rect">
            <a:avLst/>
          </a:prstGeom>
          <a:noFill/>
          <a:ln w="9525">
            <a:noFill/>
            <a:miter lim="800000"/>
            <a:headEnd/>
            <a:tailEnd/>
          </a:ln>
          <a:effectLst/>
        </p:spPr>
      </p:pic>
      <p:pic>
        <p:nvPicPr>
          <p:cNvPr id="24578" name="Picture 2"/>
          <p:cNvPicPr>
            <a:picLocks noChangeAspect="1" noChangeArrowheads="1"/>
          </p:cNvPicPr>
          <p:nvPr/>
        </p:nvPicPr>
        <p:blipFill>
          <a:blip r:embed="rId4" cstate="print"/>
          <a:srcRect/>
          <a:stretch>
            <a:fillRect/>
          </a:stretch>
        </p:blipFill>
        <p:spPr bwMode="auto">
          <a:xfrm>
            <a:off x="571472" y="3429000"/>
            <a:ext cx="3857652" cy="2893240"/>
          </a:xfrm>
          <a:prstGeom prst="rect">
            <a:avLst/>
          </a:prstGeom>
          <a:noFill/>
          <a:ln w="9525">
            <a:noFill/>
            <a:miter lim="800000"/>
            <a:headEnd/>
            <a:tailEnd/>
          </a:ln>
          <a:effectLst/>
        </p:spPr>
      </p:pic>
      <p:pic>
        <p:nvPicPr>
          <p:cNvPr id="8" name="Picture 2" descr="https://klike.net/uploads/posts/2022-09/1664197687_v-1.png"/>
          <p:cNvPicPr>
            <a:picLocks noChangeAspect="1" noChangeArrowheads="1"/>
          </p:cNvPicPr>
          <p:nvPr/>
        </p:nvPicPr>
        <p:blipFill>
          <a:blip r:embed="rId5"/>
          <a:srcRect l="55173" t="13158" r="10241" b="11841"/>
          <a:stretch>
            <a:fillRect/>
          </a:stretch>
        </p:blipFill>
        <p:spPr bwMode="auto">
          <a:xfrm>
            <a:off x="6929454" y="4143380"/>
            <a:ext cx="1714512" cy="232683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6" name="Picture 2" descr="https://klike.net/uploads/posts/2022-09/1664197687_v-1.png"/>
          <p:cNvPicPr>
            <a:picLocks noChangeAspect="1" noChangeArrowheads="1"/>
          </p:cNvPicPr>
          <p:nvPr/>
        </p:nvPicPr>
        <p:blipFill>
          <a:blip r:embed="rId3"/>
          <a:srcRect l="55173" t="13158" r="10241" b="11841"/>
          <a:stretch>
            <a:fillRect/>
          </a:stretch>
        </p:blipFill>
        <p:spPr bwMode="auto">
          <a:xfrm>
            <a:off x="6929454" y="4143380"/>
            <a:ext cx="1714512" cy="2326838"/>
          </a:xfrm>
          <a:prstGeom prst="rect">
            <a:avLst/>
          </a:prstGeom>
          <a:noFill/>
        </p:spPr>
      </p:pic>
      <p:pic>
        <p:nvPicPr>
          <p:cNvPr id="7" name="Picture 3"/>
          <p:cNvPicPr>
            <a:picLocks noChangeAspect="1" noChangeArrowheads="1"/>
          </p:cNvPicPr>
          <p:nvPr/>
        </p:nvPicPr>
        <p:blipFill>
          <a:blip r:embed="rId4" cstate="print"/>
          <a:srcRect/>
          <a:stretch>
            <a:fillRect/>
          </a:stretch>
        </p:blipFill>
        <p:spPr bwMode="auto">
          <a:xfrm>
            <a:off x="571472" y="3429000"/>
            <a:ext cx="3857652" cy="2946817"/>
          </a:xfrm>
          <a:prstGeom prst="rect">
            <a:avLst/>
          </a:prstGeom>
          <a:noFill/>
          <a:ln w="9525">
            <a:noFill/>
            <a:miter lim="800000"/>
            <a:headEnd/>
            <a:tailEnd/>
          </a:ln>
          <a:effectLst/>
        </p:spPr>
      </p:pic>
      <p:pic>
        <p:nvPicPr>
          <p:cNvPr id="8" name="Picture 4"/>
          <p:cNvPicPr>
            <a:picLocks noChangeAspect="1" noChangeArrowheads="1"/>
          </p:cNvPicPr>
          <p:nvPr/>
        </p:nvPicPr>
        <p:blipFill>
          <a:blip r:embed="rId5" cstate="print"/>
          <a:srcRect/>
          <a:stretch>
            <a:fillRect/>
          </a:stretch>
        </p:blipFill>
        <p:spPr bwMode="auto">
          <a:xfrm>
            <a:off x="4500562" y="500042"/>
            <a:ext cx="3786214"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569</TotalTime>
  <Words>216</Words>
  <PresentationFormat>Экран (4:3)</PresentationFormat>
  <Paragraphs>36</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государственное бюджетное общеобразовательное учреждение Самарской области средняя общеобразовательная школа с. Красный Яр муниципального района Красноярский Самарской области Структурное подразделение «Детский сад «ЯРкий» 446370, Самарская область, муниципальный район Красноярский, с. Красный Яр,  ул. Луговая, д. 21А, тел.: 8(84657) 22200  </vt:lpstr>
      <vt:lpstr>Нашей целью являлось раскрыть у старших дошкольников основы финансовой культуры и навыки финансовой грамотности. </vt:lpstr>
      <vt:lpstr>  Задачи:  </vt:lpstr>
      <vt:lpstr>     Способы: 1. Организация деятельности по финансовой грамотности, которые помогли детям понять основные принципы управления своими финансами. 2. Использование игровых технологий при обучении финансовой грамотности, например, проведение дидактических игр "Что можно и что нельзя купить", "Хочу и надо" и др. 3. Сотрудничество с родителями (законными представителями), которые поддерживают интерес своих детей по теме финансов и помогают им развивать навыки управления своими деньгами. 4. Проведение экскурсий в банки и другие финансовые учреждения, где дети узнали о работе банковских служащих и научились правильно пользоваться банковскими услугами. 5. Развитие коммуникативных навыков у детей, чтобы они могли эффективно общаться с другими людьми и решать конфликты мирным путем. 6. Организация конкурсов и игр, связанных с финансовой грамотностью, которые помогли детям лучше понять важность правильного использования своих финансовых ресурсов. </vt:lpstr>
      <vt:lpstr>Слайд 5</vt:lpstr>
      <vt:lpstr>Слайд 6</vt:lpstr>
      <vt:lpstr>Слайд 7</vt:lpstr>
      <vt:lpstr> </vt:lpstr>
      <vt:lpstr>Слайд 9</vt:lpstr>
      <vt:lpstr>  </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 Дубинина</dc:creator>
  <cp:lastModifiedBy>Елена Дубинина</cp:lastModifiedBy>
  <cp:revision>45</cp:revision>
  <dcterms:created xsi:type="dcterms:W3CDTF">2023-11-08T10:58:11Z</dcterms:created>
  <dcterms:modified xsi:type="dcterms:W3CDTF">2024-01-31T11:27:40Z</dcterms:modified>
</cp:coreProperties>
</file>