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89" r:id="rId4"/>
    <p:sldId id="284" r:id="rId5"/>
    <p:sldId id="260" r:id="rId6"/>
    <p:sldId id="259" r:id="rId7"/>
    <p:sldId id="277" r:id="rId8"/>
    <p:sldId id="278" r:id="rId9"/>
    <p:sldId id="287" r:id="rId10"/>
    <p:sldId id="258" r:id="rId11"/>
    <p:sldId id="257" r:id="rId12"/>
    <p:sldId id="265" r:id="rId13"/>
    <p:sldId id="264" r:id="rId14"/>
    <p:sldId id="288" r:id="rId15"/>
    <p:sldId id="262" r:id="rId16"/>
    <p:sldId id="282" r:id="rId17"/>
    <p:sldId id="294" r:id="rId18"/>
    <p:sldId id="271" r:id="rId19"/>
    <p:sldId id="272" r:id="rId20"/>
    <p:sldId id="285" r:id="rId21"/>
    <p:sldId id="266" r:id="rId22"/>
    <p:sldId id="283" r:id="rId23"/>
    <p:sldId id="273" r:id="rId24"/>
    <p:sldId id="274" r:id="rId25"/>
    <p:sldId id="295" r:id="rId26"/>
    <p:sldId id="290" r:id="rId27"/>
    <p:sldId id="293" r:id="rId28"/>
    <p:sldId id="291"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996" y="2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28.11.2024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28.11.2024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28.11.2024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28.11.2024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28.11.2024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476673"/>
            <a:ext cx="7772400" cy="1152127"/>
          </a:xfrm>
        </p:spPr>
        <p:txBody>
          <a:bodyPr>
            <a:noAutofit/>
          </a:bodyPr>
          <a:lstStyle/>
          <a:p>
            <a:pPr lvl="0" fontAlgn="base">
              <a:spcAft>
                <a:spcPct val="0"/>
              </a:spcAft>
            </a:pPr>
            <a:r>
              <a:rPr lang="ru-RU" sz="1200" b="1" dirty="0">
                <a:latin typeface="Times New Roman" pitchFamily="18" charset="0"/>
                <a:ea typeface="Times New Roman" pitchFamily="18" charset="0"/>
                <a:cs typeface="Times New Roman" pitchFamily="18" charset="0"/>
              </a:rPr>
              <a:t>государственное бюджетное общеобразовательное учреждение</a:t>
            </a:r>
            <a:r>
              <a:rPr lang="ru-RU" sz="1200" b="1" dirty="0">
                <a:latin typeface="Times New Roman" pitchFamily="18" charset="0"/>
                <a:cs typeface="Times New Roman" pitchFamily="18" charset="0"/>
              </a:rPr>
              <a:t/>
            </a:r>
            <a:br>
              <a:rPr lang="ru-RU" sz="1200" b="1" dirty="0">
                <a:latin typeface="Times New Roman" pitchFamily="18" charset="0"/>
                <a:cs typeface="Times New Roman" pitchFamily="18" charset="0"/>
              </a:rPr>
            </a:br>
            <a:r>
              <a:rPr lang="ru-RU" sz="1200" b="1" dirty="0">
                <a:latin typeface="Times New Roman" pitchFamily="18" charset="0"/>
                <a:ea typeface="Times New Roman" pitchFamily="18" charset="0"/>
                <a:cs typeface="Times New Roman" pitchFamily="18" charset="0"/>
              </a:rPr>
              <a:t>Самарской области средняя общеобразовательная школа</a:t>
            </a:r>
            <a:r>
              <a:rPr lang="ru-RU" sz="1200" b="1" dirty="0">
                <a:latin typeface="Times New Roman" pitchFamily="18" charset="0"/>
                <a:cs typeface="Times New Roman" pitchFamily="18" charset="0"/>
              </a:rPr>
              <a:t/>
            </a:r>
            <a:br>
              <a:rPr lang="ru-RU" sz="1200" b="1" dirty="0">
                <a:latin typeface="Times New Roman" pitchFamily="18" charset="0"/>
                <a:cs typeface="Times New Roman" pitchFamily="18" charset="0"/>
              </a:rPr>
            </a:br>
            <a:r>
              <a:rPr lang="ru-RU" sz="1200" b="1" dirty="0">
                <a:latin typeface="Times New Roman" pitchFamily="18" charset="0"/>
                <a:ea typeface="Times New Roman" pitchFamily="18" charset="0"/>
                <a:cs typeface="Times New Roman" pitchFamily="18" charset="0"/>
              </a:rPr>
              <a:t>с. Красный Яр муниципального района Красноярский Самарской области</a:t>
            </a:r>
            <a:r>
              <a:rPr lang="ru-RU" sz="1200" b="1" dirty="0">
                <a:latin typeface="Times New Roman" pitchFamily="18" charset="0"/>
                <a:cs typeface="Times New Roman" pitchFamily="18" charset="0"/>
              </a:rPr>
              <a:t/>
            </a:r>
            <a:br>
              <a:rPr lang="ru-RU" sz="1200" b="1" dirty="0">
                <a:latin typeface="Times New Roman" pitchFamily="18" charset="0"/>
                <a:cs typeface="Times New Roman" pitchFamily="18" charset="0"/>
              </a:rPr>
            </a:br>
            <a:r>
              <a:rPr lang="ru-RU" sz="1200" b="1" dirty="0">
                <a:latin typeface="Times New Roman" pitchFamily="18" charset="0"/>
                <a:ea typeface="Times New Roman" pitchFamily="18" charset="0"/>
                <a:cs typeface="Times New Roman" pitchFamily="18" charset="0"/>
              </a:rPr>
              <a:t>Структурное подразделение «Детский сад «</a:t>
            </a:r>
            <a:r>
              <a:rPr lang="ru-RU" sz="1200" b="1" dirty="0" err="1">
                <a:latin typeface="Times New Roman" pitchFamily="18" charset="0"/>
                <a:ea typeface="Times New Roman" pitchFamily="18" charset="0"/>
                <a:cs typeface="Times New Roman" pitchFamily="18" charset="0"/>
              </a:rPr>
              <a:t>ЯРкий</a:t>
            </a:r>
            <a:r>
              <a:rPr lang="ru-RU" sz="1200" b="1" dirty="0">
                <a:latin typeface="Times New Roman" pitchFamily="18" charset="0"/>
                <a:ea typeface="Times New Roman" pitchFamily="18" charset="0"/>
                <a:cs typeface="Times New Roman" pitchFamily="18" charset="0"/>
              </a:rPr>
              <a:t>»</a:t>
            </a:r>
            <a:r>
              <a:rPr lang="ru-RU" sz="1200" b="1" dirty="0">
                <a:latin typeface="Times New Roman" pitchFamily="18" charset="0"/>
                <a:cs typeface="Times New Roman" pitchFamily="18" charset="0"/>
              </a:rPr>
              <a:t/>
            </a:r>
            <a:br>
              <a:rPr lang="ru-RU" sz="1200" b="1" dirty="0">
                <a:latin typeface="Times New Roman" pitchFamily="18" charset="0"/>
                <a:cs typeface="Times New Roman" pitchFamily="18" charset="0"/>
              </a:rPr>
            </a:br>
            <a:r>
              <a:rPr lang="ru-RU" sz="1200" b="1" dirty="0">
                <a:latin typeface="Times New Roman" pitchFamily="18" charset="0"/>
                <a:ea typeface="Times New Roman" pitchFamily="18" charset="0"/>
                <a:cs typeface="Times New Roman" pitchFamily="18" charset="0"/>
              </a:rPr>
              <a:t>446370, Самарская область, муниципальный район Красноярский, с. Красный Яр, </a:t>
            </a:r>
            <a:r>
              <a:rPr lang="ru-RU" sz="1200" b="1" dirty="0">
                <a:latin typeface="Times New Roman" pitchFamily="18" charset="0"/>
                <a:cs typeface="Times New Roman" pitchFamily="18" charset="0"/>
              </a:rPr>
              <a:t/>
            </a:r>
            <a:br>
              <a:rPr lang="ru-RU" sz="1200" b="1" dirty="0">
                <a:latin typeface="Times New Roman" pitchFamily="18" charset="0"/>
                <a:cs typeface="Times New Roman" pitchFamily="18" charset="0"/>
              </a:rPr>
            </a:br>
            <a:r>
              <a:rPr lang="ru-RU" sz="1200" b="1" dirty="0">
                <a:latin typeface="Times New Roman" pitchFamily="18" charset="0"/>
                <a:ea typeface="Times New Roman" pitchFamily="18" charset="0"/>
                <a:cs typeface="Times New Roman" pitchFamily="18" charset="0"/>
              </a:rPr>
              <a:t>ул. Луговая, д. 21А, тел.: 8(84657) 22200 </a:t>
            </a:r>
            <a:r>
              <a:rPr lang="ru-RU" sz="1200" b="1" dirty="0">
                <a:latin typeface="Times New Roman" pitchFamily="18" charset="0"/>
                <a:cs typeface="Times New Roman" pitchFamily="18" charset="0"/>
              </a:rPr>
              <a:t/>
            </a:r>
            <a:br>
              <a:rPr lang="ru-RU" sz="1200" b="1" dirty="0">
                <a:latin typeface="Times New Roman" pitchFamily="18" charset="0"/>
                <a:cs typeface="Times New Roman" pitchFamily="18" charset="0"/>
              </a:rPr>
            </a:br>
            <a:endParaRPr lang="ru-RU" sz="1200" dirty="0"/>
          </a:p>
        </p:txBody>
      </p:sp>
      <p:sp>
        <p:nvSpPr>
          <p:cNvPr id="3" name="Подзаголовок 2"/>
          <p:cNvSpPr>
            <a:spLocks noGrp="1"/>
          </p:cNvSpPr>
          <p:nvPr>
            <p:ph type="subTitle" idx="1"/>
          </p:nvPr>
        </p:nvSpPr>
        <p:spPr>
          <a:xfrm>
            <a:off x="1835696" y="5085184"/>
            <a:ext cx="6984776" cy="1368152"/>
          </a:xfrm>
        </p:spPr>
        <p:txBody>
          <a:bodyPr>
            <a:normAutofit fontScale="47500" lnSpcReduction="20000"/>
          </a:bodyPr>
          <a:lstStyle/>
          <a:p>
            <a:r>
              <a:rPr lang="ru-RU" b="1" dirty="0">
                <a:latin typeface="Times New Roman" pitchFamily="18" charset="0"/>
                <a:cs typeface="Times New Roman" pitchFamily="18" charset="0"/>
              </a:rPr>
              <a:t> </a:t>
            </a:r>
          </a:p>
          <a:p>
            <a:r>
              <a:rPr lang="ru-RU" b="1" dirty="0">
                <a:solidFill>
                  <a:schemeClr val="tx1"/>
                </a:solidFill>
                <a:latin typeface="Times New Roman" pitchFamily="18" charset="0"/>
                <a:cs typeface="Times New Roman" pitchFamily="18" charset="0"/>
              </a:rPr>
              <a:t>                                                         Составили воспитатели: </a:t>
            </a:r>
            <a:r>
              <a:rPr lang="ru-RU" b="1" dirty="0" smtClean="0">
                <a:solidFill>
                  <a:schemeClr val="tx1"/>
                </a:solidFill>
                <a:latin typeface="Times New Roman" pitchFamily="18" charset="0"/>
                <a:cs typeface="Times New Roman" pitchFamily="18" charset="0"/>
              </a:rPr>
              <a:t>Дубинина </a:t>
            </a:r>
            <a:r>
              <a:rPr lang="ru-RU" b="1" dirty="0">
                <a:solidFill>
                  <a:schemeClr val="tx1"/>
                </a:solidFill>
                <a:latin typeface="Times New Roman" pitchFamily="18" charset="0"/>
                <a:cs typeface="Times New Roman" pitchFamily="18" charset="0"/>
              </a:rPr>
              <a:t>Е.А.  </a:t>
            </a:r>
            <a:r>
              <a:rPr lang="ru-RU" b="1" dirty="0">
                <a:latin typeface="Times New Roman" pitchFamily="18" charset="0"/>
                <a:cs typeface="Times New Roman" pitchFamily="18" charset="0"/>
              </a:rPr>
              <a:t> </a:t>
            </a:r>
          </a:p>
          <a:p>
            <a:r>
              <a:rPr lang="ru-RU" b="1" dirty="0" smtClean="0">
                <a:solidFill>
                  <a:schemeClr val="tx1"/>
                </a:solidFill>
                <a:latin typeface="Times New Roman" pitchFamily="18" charset="0"/>
                <a:cs typeface="Times New Roman" pitchFamily="18" charset="0"/>
              </a:rPr>
              <a:t>                                                                                                      </a:t>
            </a:r>
            <a:r>
              <a:rPr lang="ru-RU" b="1" dirty="0" err="1" smtClean="0">
                <a:solidFill>
                  <a:schemeClr val="tx1"/>
                </a:solidFill>
                <a:latin typeface="Times New Roman" pitchFamily="18" charset="0"/>
                <a:cs typeface="Times New Roman" pitchFamily="18" charset="0"/>
              </a:rPr>
              <a:t>Снидко</a:t>
            </a:r>
            <a:r>
              <a:rPr lang="ru-RU" b="1" dirty="0" smtClean="0">
                <a:solidFill>
                  <a:schemeClr val="tx1"/>
                </a:solidFill>
                <a:latin typeface="Times New Roman" pitchFamily="18" charset="0"/>
                <a:cs typeface="Times New Roman" pitchFamily="18" charset="0"/>
              </a:rPr>
              <a:t> </a:t>
            </a:r>
            <a:r>
              <a:rPr lang="ru-RU" b="1" dirty="0">
                <a:solidFill>
                  <a:schemeClr val="tx1"/>
                </a:solidFill>
                <a:latin typeface="Times New Roman" pitchFamily="18" charset="0"/>
                <a:cs typeface="Times New Roman" pitchFamily="18" charset="0"/>
              </a:rPr>
              <a:t>Н.В.</a:t>
            </a:r>
          </a:p>
          <a:p>
            <a:r>
              <a:rPr lang="ru-RU" b="1" dirty="0" smtClean="0">
                <a:latin typeface="Times New Roman" pitchFamily="18" charset="0"/>
                <a:cs typeface="Times New Roman" pitchFamily="18" charset="0"/>
              </a:rPr>
              <a:t>                   </a:t>
            </a:r>
            <a:endParaRPr lang="ru-RU" b="1" dirty="0">
              <a:latin typeface="Times New Roman" pitchFamily="18" charset="0"/>
              <a:cs typeface="Times New Roman" pitchFamily="18" charset="0"/>
            </a:endParaRPr>
          </a:p>
          <a:p>
            <a:r>
              <a:rPr lang="ru-RU" b="1" dirty="0">
                <a:latin typeface="Times New Roman" pitchFamily="18" charset="0"/>
                <a:cs typeface="Times New Roman" pitchFamily="18" charset="0"/>
              </a:rPr>
              <a:t>                                                                                                       </a:t>
            </a:r>
            <a:endParaRPr lang="ru-RU" dirty="0"/>
          </a:p>
        </p:txBody>
      </p:sp>
      <p:sp>
        <p:nvSpPr>
          <p:cNvPr id="5" name="Прямоугольник 4"/>
          <p:cNvSpPr/>
          <p:nvPr/>
        </p:nvSpPr>
        <p:spPr>
          <a:xfrm>
            <a:off x="755576" y="2132856"/>
            <a:ext cx="7632848" cy="1569660"/>
          </a:xfrm>
          <a:prstGeom prst="rect">
            <a:avLst/>
          </a:prstGeom>
        </p:spPr>
        <p:txBody>
          <a:bodyPr wrap="square">
            <a:spAutoFit/>
          </a:bodyPr>
          <a:lstStyle/>
          <a:p>
            <a:pPr algn="ctr"/>
            <a:r>
              <a:rPr lang="ru-RU" sz="3200" b="1" dirty="0" smtClean="0">
                <a:solidFill>
                  <a:srgbClr val="0070C0"/>
                </a:solidFill>
                <a:latin typeface="Times New Roman" pitchFamily="18" charset="0"/>
                <a:cs typeface="Times New Roman" pitchFamily="18" charset="0"/>
              </a:rPr>
              <a:t>"Использование современных технологий в интеллектуальном развитии детей дошкольного возраста".</a:t>
            </a:r>
            <a:endParaRPr lang="ru-RU" sz="3200" dirty="0"/>
          </a:p>
        </p:txBody>
      </p:sp>
    </p:spTree>
    <p:extLst>
      <p:ext uri="{BB962C8B-B14F-4D97-AF65-F5344CB8AC3E}">
        <p14:creationId xmlns:p14="http://schemas.microsoft.com/office/powerpoint/2010/main" val="32358282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5571" y="10906"/>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620689"/>
            <a:ext cx="7772400" cy="864095"/>
          </a:xfrm>
        </p:spPr>
        <p:txBody>
          <a:bodyPr>
            <a:normAutofit fontScale="90000"/>
          </a:bodyPr>
          <a:lstStyle/>
          <a:p>
            <a:r>
              <a:rPr lang="ru-RU" b="1" dirty="0">
                <a:solidFill>
                  <a:srgbClr val="0070C0"/>
                </a:solidFill>
              </a:rPr>
              <a:t>Игровая панель </a:t>
            </a:r>
            <a:r>
              <a:rPr lang="ru-RU" b="1" dirty="0" smtClean="0">
                <a:solidFill>
                  <a:srgbClr val="0070C0"/>
                </a:solidFill>
              </a:rPr>
              <a:t/>
            </a:r>
            <a:br>
              <a:rPr lang="ru-RU" b="1" dirty="0" smtClean="0">
                <a:solidFill>
                  <a:srgbClr val="0070C0"/>
                </a:solidFill>
              </a:rPr>
            </a:br>
            <a:r>
              <a:rPr lang="ru-RU" b="1" dirty="0" smtClean="0">
                <a:solidFill>
                  <a:srgbClr val="0070C0"/>
                </a:solidFill>
              </a:rPr>
              <a:t>«Лягушки - </a:t>
            </a:r>
            <a:r>
              <a:rPr lang="ru-RU" b="1" dirty="0" err="1">
                <a:solidFill>
                  <a:srgbClr val="0070C0"/>
                </a:solidFill>
              </a:rPr>
              <a:t>попрыгушки</a:t>
            </a:r>
            <a:r>
              <a:rPr lang="ru-RU" b="1" dirty="0">
                <a:solidFill>
                  <a:srgbClr val="0070C0"/>
                </a:solidFill>
              </a:rPr>
              <a:t>» .</a:t>
            </a:r>
            <a:endParaRPr lang="ru-RU" dirty="0">
              <a:solidFill>
                <a:srgbClr val="0070C0"/>
              </a:solidFill>
            </a:endParaRPr>
          </a:p>
        </p:txBody>
      </p:sp>
      <p:sp>
        <p:nvSpPr>
          <p:cNvPr id="3" name="Подзаголовок 2"/>
          <p:cNvSpPr>
            <a:spLocks noGrp="1"/>
          </p:cNvSpPr>
          <p:nvPr>
            <p:ph type="subTitle" idx="1"/>
          </p:nvPr>
        </p:nvSpPr>
        <p:spPr>
          <a:xfrm>
            <a:off x="611560" y="1844824"/>
            <a:ext cx="5688632" cy="3793976"/>
          </a:xfrm>
        </p:spPr>
        <p:txBody>
          <a:bodyPr>
            <a:noAutofit/>
          </a:bodyPr>
          <a:lstStyle/>
          <a:p>
            <a:r>
              <a:rPr lang="ru-RU" sz="2200" dirty="0" smtClean="0">
                <a:solidFill>
                  <a:schemeClr val="tx1"/>
                </a:solidFill>
                <a:latin typeface="Times New Roman" panose="02020603050405020304" pitchFamily="18" charset="0"/>
                <a:cs typeface="Times New Roman" panose="02020603050405020304" pitchFamily="18" charset="0"/>
              </a:rPr>
              <a:t>Задачи:</a:t>
            </a:r>
          </a:p>
          <a:p>
            <a:pPr marL="457200" indent="-457200" algn="l">
              <a:buFont typeface="Arial" panose="020B0604020202020204" pitchFamily="34" charset="0"/>
              <a:buChar char="•"/>
            </a:pPr>
            <a:r>
              <a:rPr lang="ru-RU" sz="2200" dirty="0" smtClean="0">
                <a:solidFill>
                  <a:schemeClr val="tx1"/>
                </a:solidFill>
                <a:latin typeface="Times New Roman" panose="02020603050405020304" pitchFamily="18" charset="0"/>
                <a:cs typeface="Times New Roman" panose="02020603050405020304" pitchFamily="18" charset="0"/>
              </a:rPr>
              <a:t>развивается </a:t>
            </a:r>
            <a:r>
              <a:rPr lang="ru-RU" sz="2200" dirty="0">
                <a:solidFill>
                  <a:schemeClr val="tx1"/>
                </a:solidFill>
                <a:latin typeface="Times New Roman" panose="02020603050405020304" pitchFamily="18" charset="0"/>
                <a:cs typeface="Times New Roman" panose="02020603050405020304" pitchFamily="18" charset="0"/>
              </a:rPr>
              <a:t>понимание пространственных отношений, стимулируется межполушарное взаимодействие головного </a:t>
            </a:r>
            <a:r>
              <a:rPr lang="ru-RU" sz="2200" dirty="0" smtClean="0">
                <a:solidFill>
                  <a:schemeClr val="tx1"/>
                </a:solidFill>
                <a:latin typeface="Times New Roman" panose="02020603050405020304" pitchFamily="18" charset="0"/>
                <a:cs typeface="Times New Roman" panose="02020603050405020304" pitchFamily="18" charset="0"/>
              </a:rPr>
              <a:t>мозга</a:t>
            </a:r>
            <a:r>
              <a:rPr lang="ru-RU" sz="2200" dirty="0">
                <a:solidFill>
                  <a:schemeClr val="tx1"/>
                </a:solidFill>
                <a:latin typeface="Times New Roman" panose="02020603050405020304" pitchFamily="18" charset="0"/>
                <a:cs typeface="Times New Roman" panose="02020603050405020304" pitchFamily="18" charset="0"/>
              </a:rPr>
              <a:t>;</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азвивается </a:t>
            </a:r>
            <a:r>
              <a:rPr lang="ru-RU" sz="2200" dirty="0">
                <a:solidFill>
                  <a:schemeClr val="tx1"/>
                </a:solidFill>
                <a:latin typeface="Times New Roman" panose="02020603050405020304" pitchFamily="18" charset="0"/>
                <a:cs typeface="Times New Roman" panose="02020603050405020304" pitchFamily="18" charset="0"/>
              </a:rPr>
              <a:t>навык словообразования, образование относительных и притяжательных </a:t>
            </a:r>
            <a:r>
              <a:rPr lang="ru-RU" sz="2200" dirty="0" smtClean="0">
                <a:solidFill>
                  <a:schemeClr val="tx1"/>
                </a:solidFill>
                <a:latin typeface="Times New Roman" panose="02020603050405020304" pitchFamily="18" charset="0"/>
                <a:cs typeface="Times New Roman" panose="02020603050405020304" pitchFamily="18" charset="0"/>
              </a:rPr>
              <a:t>прилагательных; </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о</a:t>
            </a:r>
            <a:r>
              <a:rPr lang="ru-RU" sz="2200" dirty="0" smtClean="0">
                <a:solidFill>
                  <a:schemeClr val="tx1"/>
                </a:solidFill>
                <a:latin typeface="Times New Roman" panose="02020603050405020304" pitchFamily="18" charset="0"/>
                <a:cs typeface="Times New Roman" panose="02020603050405020304" pitchFamily="18" charset="0"/>
              </a:rPr>
              <a:t>богащается </a:t>
            </a:r>
            <a:r>
              <a:rPr lang="ru-RU" sz="2200" dirty="0">
                <a:solidFill>
                  <a:schemeClr val="tx1"/>
                </a:solidFill>
                <a:latin typeface="Times New Roman" panose="02020603050405020304" pitchFamily="18" charset="0"/>
                <a:cs typeface="Times New Roman" panose="02020603050405020304" pitchFamily="18" charset="0"/>
              </a:rPr>
              <a:t>словарь синонимами и антонимами</a:t>
            </a:r>
            <a:r>
              <a:rPr lang="ru-RU" sz="2400" dirty="0">
                <a:solidFill>
                  <a:schemeClr val="tx1"/>
                </a:solidFill>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p:txBody>
      </p:sp>
      <p:pic>
        <p:nvPicPr>
          <p:cNvPr id="5" name="Рисунок 4" descr="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844824"/>
            <a:ext cx="2376264" cy="4248472"/>
          </a:xfrm>
          <a:prstGeom prst="rect">
            <a:avLst/>
          </a:prstGeom>
          <a:noFill/>
          <a:ln>
            <a:noFill/>
          </a:ln>
        </p:spPr>
      </p:pic>
    </p:spTree>
    <p:extLst>
      <p:ext uri="{BB962C8B-B14F-4D97-AF65-F5344CB8AC3E}">
        <p14:creationId xmlns:p14="http://schemas.microsoft.com/office/powerpoint/2010/main" val="492466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476673"/>
            <a:ext cx="7772400" cy="1296143"/>
          </a:xfrm>
        </p:spPr>
        <p:txBody>
          <a:bodyPr>
            <a:normAutofit/>
          </a:bodyPr>
          <a:lstStyle/>
          <a:p>
            <a:r>
              <a:rPr lang="ru-RU" b="1" dirty="0">
                <a:solidFill>
                  <a:srgbClr val="0070C0"/>
                </a:solidFill>
              </a:rPr>
              <a:t>Игровая панель </a:t>
            </a:r>
            <a:r>
              <a:rPr lang="ru-RU" b="1" dirty="0" smtClean="0">
                <a:solidFill>
                  <a:srgbClr val="0070C0"/>
                </a:solidFill>
              </a:rPr>
              <a:t>«</a:t>
            </a:r>
            <a:r>
              <a:rPr lang="ru-RU" b="1" dirty="0" err="1" smtClean="0">
                <a:solidFill>
                  <a:srgbClr val="0070C0"/>
                </a:solidFill>
              </a:rPr>
              <a:t>Кольцеброс</a:t>
            </a:r>
            <a:r>
              <a:rPr lang="ru-RU" b="1" dirty="0" smtClean="0">
                <a:solidFill>
                  <a:srgbClr val="0070C0"/>
                </a:solidFill>
              </a:rPr>
              <a:t>»</a:t>
            </a:r>
            <a:endParaRPr lang="ru-RU" dirty="0">
              <a:solidFill>
                <a:srgbClr val="0070C0"/>
              </a:solidFill>
            </a:endParaRPr>
          </a:p>
        </p:txBody>
      </p:sp>
      <p:sp>
        <p:nvSpPr>
          <p:cNvPr id="3" name="Подзаголовок 2"/>
          <p:cNvSpPr>
            <a:spLocks noGrp="1"/>
          </p:cNvSpPr>
          <p:nvPr>
            <p:ph type="subTitle" idx="1"/>
          </p:nvPr>
        </p:nvSpPr>
        <p:spPr>
          <a:xfrm>
            <a:off x="611560" y="1844824"/>
            <a:ext cx="4752528" cy="3577952"/>
          </a:xfrm>
        </p:spPr>
        <p:txBody>
          <a:bodyPr>
            <a:noAutofit/>
          </a:bodyPr>
          <a:lstStyle/>
          <a:p>
            <a:r>
              <a:rPr lang="ru-RU" sz="2200" dirty="0" smtClean="0">
                <a:solidFill>
                  <a:schemeClr val="tx1"/>
                </a:solidFill>
                <a:latin typeface="Times New Roman" panose="02020603050405020304" pitchFamily="18" charset="0"/>
                <a:cs typeface="Times New Roman" panose="02020603050405020304" pitchFamily="18" charset="0"/>
              </a:rPr>
              <a:t>Задачи:</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азвивается </a:t>
            </a:r>
            <a:r>
              <a:rPr lang="ru-RU" sz="2200" dirty="0">
                <a:solidFill>
                  <a:schemeClr val="tx1"/>
                </a:solidFill>
                <a:latin typeface="Times New Roman" panose="02020603050405020304" pitchFamily="18" charset="0"/>
                <a:cs typeface="Times New Roman" panose="02020603050405020304" pitchFamily="18" charset="0"/>
              </a:rPr>
              <a:t>навык фонематического восприятия, анализа и </a:t>
            </a:r>
            <a:r>
              <a:rPr lang="ru-RU" sz="2200" dirty="0" smtClean="0">
                <a:solidFill>
                  <a:schemeClr val="tx1"/>
                </a:solidFill>
                <a:latin typeface="Times New Roman" panose="02020603050405020304" pitchFamily="18" charset="0"/>
                <a:cs typeface="Times New Roman" panose="02020603050405020304" pitchFamily="18" charset="0"/>
              </a:rPr>
              <a:t>синтеза</a:t>
            </a:r>
            <a:r>
              <a:rPr lang="ru-RU" sz="2200" dirty="0">
                <a:solidFill>
                  <a:schemeClr val="tx1"/>
                </a:solidFill>
                <a:latin typeface="Times New Roman" panose="02020603050405020304" pitchFamily="18" charset="0"/>
                <a:cs typeface="Times New Roman" panose="02020603050405020304" pitchFamily="18" charset="0"/>
              </a:rPr>
              <a:t>;</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о</a:t>
            </a:r>
            <a:r>
              <a:rPr lang="ru-RU" sz="2200" dirty="0" smtClean="0">
                <a:solidFill>
                  <a:schemeClr val="tx1"/>
                </a:solidFill>
                <a:latin typeface="Times New Roman" panose="02020603050405020304" pitchFamily="18" charset="0"/>
                <a:cs typeface="Times New Roman" panose="02020603050405020304" pitchFamily="18" charset="0"/>
              </a:rPr>
              <a:t>богащается </a:t>
            </a:r>
            <a:r>
              <a:rPr lang="ru-RU" sz="2200" dirty="0">
                <a:solidFill>
                  <a:schemeClr val="tx1"/>
                </a:solidFill>
                <a:latin typeface="Times New Roman" panose="02020603050405020304" pitchFamily="18" charset="0"/>
                <a:cs typeface="Times New Roman" panose="02020603050405020304" pitchFamily="18" charset="0"/>
              </a:rPr>
              <a:t>словарный запас, </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азвивается </a:t>
            </a:r>
            <a:r>
              <a:rPr lang="ru-RU" sz="2200" dirty="0">
                <a:solidFill>
                  <a:schemeClr val="tx1"/>
                </a:solidFill>
                <a:latin typeface="Times New Roman" panose="02020603050405020304" pitchFamily="18" charset="0"/>
                <a:cs typeface="Times New Roman" panose="02020603050405020304" pitchFamily="18" charset="0"/>
              </a:rPr>
              <a:t>навык </a:t>
            </a:r>
            <a:r>
              <a:rPr lang="ru-RU" sz="2200" dirty="0" smtClean="0">
                <a:solidFill>
                  <a:schemeClr val="tx1"/>
                </a:solidFill>
                <a:latin typeface="Times New Roman" panose="02020603050405020304" pitchFamily="18" charset="0"/>
                <a:cs typeface="Times New Roman" panose="02020603050405020304" pitchFamily="18" charset="0"/>
              </a:rPr>
              <a:t>словообразования</a:t>
            </a:r>
            <a:r>
              <a:rPr lang="ru-RU" sz="2200" dirty="0">
                <a:solidFill>
                  <a:schemeClr val="tx1"/>
                </a:solidFill>
                <a:latin typeface="Times New Roman" panose="02020603050405020304" pitchFamily="18" charset="0"/>
                <a:cs typeface="Times New Roman" panose="02020603050405020304" pitchFamily="18" charset="0"/>
              </a:rPr>
              <a:t>;</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азвивается </a:t>
            </a:r>
            <a:r>
              <a:rPr lang="ru-RU" sz="2200" dirty="0">
                <a:solidFill>
                  <a:schemeClr val="tx1"/>
                </a:solidFill>
                <a:latin typeface="Times New Roman" panose="02020603050405020304" pitchFamily="18" charset="0"/>
                <a:cs typeface="Times New Roman" panose="02020603050405020304" pitchFamily="18" charset="0"/>
              </a:rPr>
              <a:t>связанная грамматически правильная </a:t>
            </a:r>
            <a:r>
              <a:rPr lang="ru-RU" sz="2200" dirty="0" smtClean="0">
                <a:solidFill>
                  <a:schemeClr val="tx1"/>
                </a:solidFill>
                <a:latin typeface="Times New Roman" panose="02020603050405020304" pitchFamily="18" charset="0"/>
                <a:cs typeface="Times New Roman" panose="02020603050405020304" pitchFamily="18" charset="0"/>
              </a:rPr>
              <a:t>речь</a:t>
            </a:r>
            <a:r>
              <a:rPr lang="ru-RU" sz="2200" dirty="0">
                <a:solidFill>
                  <a:schemeClr val="tx1"/>
                </a:solidFill>
                <a:latin typeface="Times New Roman" panose="02020603050405020304" pitchFamily="18" charset="0"/>
                <a:cs typeface="Times New Roman" panose="02020603050405020304" pitchFamily="18" charset="0"/>
              </a:rPr>
              <a:t>;</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азвития </a:t>
            </a:r>
            <a:r>
              <a:rPr lang="ru-RU" sz="2200" dirty="0">
                <a:solidFill>
                  <a:schemeClr val="tx1"/>
                </a:solidFill>
                <a:latin typeface="Times New Roman" panose="02020603050405020304" pitchFamily="18" charset="0"/>
                <a:cs typeface="Times New Roman" panose="02020603050405020304" pitchFamily="18" charset="0"/>
              </a:rPr>
              <a:t>координации движения.</a:t>
            </a:r>
          </a:p>
        </p:txBody>
      </p:sp>
      <p:pic>
        <p:nvPicPr>
          <p:cNvPr id="5" name="Рисунок 4" descr="Игровая панель &quot;КОЛЬЦЕБРОС&quo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700808"/>
            <a:ext cx="3312368" cy="4752528"/>
          </a:xfrm>
          <a:prstGeom prst="rect">
            <a:avLst/>
          </a:prstGeom>
          <a:noFill/>
          <a:ln>
            <a:noFill/>
          </a:ln>
        </p:spPr>
      </p:pic>
    </p:spTree>
    <p:extLst>
      <p:ext uri="{BB962C8B-B14F-4D97-AF65-F5344CB8AC3E}">
        <p14:creationId xmlns:p14="http://schemas.microsoft.com/office/powerpoint/2010/main" val="1134498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548681"/>
            <a:ext cx="7772400" cy="936103"/>
          </a:xfrm>
        </p:spPr>
        <p:txBody>
          <a:bodyPr>
            <a:normAutofit fontScale="90000"/>
          </a:bodyPr>
          <a:lstStyle/>
          <a:p>
            <a:r>
              <a:rPr lang="ru-RU" b="1" dirty="0">
                <a:solidFill>
                  <a:srgbClr val="0070C0"/>
                </a:solidFill>
              </a:rPr>
              <a:t>Игровая панель </a:t>
            </a:r>
            <a:r>
              <a:rPr lang="ru-RU" b="1" dirty="0" smtClean="0">
                <a:solidFill>
                  <a:srgbClr val="0070C0"/>
                </a:solidFill>
              </a:rPr>
              <a:t/>
            </a:r>
            <a:br>
              <a:rPr lang="ru-RU" b="1" dirty="0" smtClean="0">
                <a:solidFill>
                  <a:srgbClr val="0070C0"/>
                </a:solidFill>
              </a:rPr>
            </a:br>
            <a:r>
              <a:rPr lang="ru-RU" b="1" dirty="0" smtClean="0">
                <a:solidFill>
                  <a:srgbClr val="0070C0"/>
                </a:solidFill>
              </a:rPr>
              <a:t>« </a:t>
            </a:r>
            <a:r>
              <a:rPr lang="ru-RU" b="1" dirty="0">
                <a:solidFill>
                  <a:srgbClr val="0070C0"/>
                </a:solidFill>
              </a:rPr>
              <a:t>Запомни повтори»</a:t>
            </a:r>
            <a:endParaRPr lang="ru-RU" dirty="0">
              <a:solidFill>
                <a:srgbClr val="0070C0"/>
              </a:solidFill>
            </a:endParaRPr>
          </a:p>
        </p:txBody>
      </p:sp>
      <p:sp>
        <p:nvSpPr>
          <p:cNvPr id="3" name="Подзаголовок 2"/>
          <p:cNvSpPr>
            <a:spLocks noGrp="1"/>
          </p:cNvSpPr>
          <p:nvPr>
            <p:ph type="subTitle" idx="1"/>
          </p:nvPr>
        </p:nvSpPr>
        <p:spPr>
          <a:xfrm>
            <a:off x="683568" y="2132856"/>
            <a:ext cx="5184576" cy="3505944"/>
          </a:xfrm>
        </p:spPr>
        <p:txBody>
          <a:bodyPr>
            <a:noAutofit/>
          </a:bodyPr>
          <a:lstStyle/>
          <a:p>
            <a:r>
              <a:rPr lang="ru-RU" sz="2200" dirty="0" smtClean="0">
                <a:solidFill>
                  <a:schemeClr val="tx1"/>
                </a:solidFill>
                <a:latin typeface="Times New Roman" panose="02020603050405020304" pitchFamily="18" charset="0"/>
                <a:cs typeface="Times New Roman" panose="02020603050405020304" pitchFamily="18" charset="0"/>
              </a:rPr>
              <a:t>Задачи:</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с</a:t>
            </a:r>
            <a:r>
              <a:rPr lang="ru-RU" sz="2200" dirty="0" smtClean="0">
                <a:solidFill>
                  <a:schemeClr val="tx1"/>
                </a:solidFill>
                <a:latin typeface="Times New Roman" panose="02020603050405020304" pitchFamily="18" charset="0"/>
                <a:cs typeface="Times New Roman" panose="02020603050405020304" pitchFamily="18" charset="0"/>
              </a:rPr>
              <a:t>пособствует </a:t>
            </a:r>
            <a:r>
              <a:rPr lang="ru-RU" sz="2200" dirty="0">
                <a:solidFill>
                  <a:schemeClr val="tx1"/>
                </a:solidFill>
                <a:latin typeface="Times New Roman" panose="02020603050405020304" pitchFamily="18" charset="0"/>
                <a:cs typeface="Times New Roman" panose="02020603050405020304" pitchFamily="18" charset="0"/>
              </a:rPr>
              <a:t>развитию зрительно-пространственных представлений о расположении предметов по отношению друг к </a:t>
            </a:r>
            <a:r>
              <a:rPr lang="ru-RU" sz="2200" dirty="0" smtClean="0">
                <a:solidFill>
                  <a:schemeClr val="tx1"/>
                </a:solidFill>
                <a:latin typeface="Times New Roman" panose="02020603050405020304" pitchFamily="18" charset="0"/>
                <a:cs typeface="Times New Roman" panose="02020603050405020304" pitchFamily="18" charset="0"/>
              </a:rPr>
              <a:t>другу; </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ф</a:t>
            </a:r>
            <a:r>
              <a:rPr lang="ru-RU" sz="2200" dirty="0" smtClean="0">
                <a:solidFill>
                  <a:schemeClr val="tx1"/>
                </a:solidFill>
                <a:latin typeface="Times New Roman" panose="02020603050405020304" pitchFamily="18" charset="0"/>
                <a:cs typeface="Times New Roman" panose="02020603050405020304" pitchFamily="18" charset="0"/>
              </a:rPr>
              <a:t>ормированию </a:t>
            </a:r>
            <a:r>
              <a:rPr lang="ru-RU" sz="2200" dirty="0">
                <a:solidFill>
                  <a:schemeClr val="tx1"/>
                </a:solidFill>
                <a:latin typeface="Times New Roman" panose="02020603050405020304" pitchFamily="18" charset="0"/>
                <a:cs typeface="Times New Roman" panose="02020603050405020304" pitchFamily="18" charset="0"/>
              </a:rPr>
              <a:t>умению соотносить количества предметов с </a:t>
            </a:r>
            <a:r>
              <a:rPr lang="ru-RU" sz="2200" dirty="0" smtClean="0">
                <a:solidFill>
                  <a:schemeClr val="tx1"/>
                </a:solidFill>
                <a:latin typeface="Times New Roman" panose="02020603050405020304" pitchFamily="18" charset="0"/>
                <a:cs typeface="Times New Roman" panose="02020603050405020304" pitchFamily="18" charset="0"/>
              </a:rPr>
              <a:t>цифрой</a:t>
            </a:r>
            <a:r>
              <a:rPr lang="ru-RU" sz="2200" dirty="0">
                <a:solidFill>
                  <a:schemeClr val="tx1"/>
                </a:solidFill>
                <a:latin typeface="Times New Roman" panose="02020603050405020304" pitchFamily="18" charset="0"/>
                <a:cs typeface="Times New Roman" panose="02020603050405020304" pitchFamily="18" charset="0"/>
              </a:rPr>
              <a:t>;</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ф</a:t>
            </a:r>
            <a:r>
              <a:rPr lang="ru-RU" sz="2200" dirty="0" smtClean="0">
                <a:solidFill>
                  <a:schemeClr val="tx1"/>
                </a:solidFill>
                <a:latin typeface="Times New Roman" panose="02020603050405020304" pitchFamily="18" charset="0"/>
                <a:cs typeface="Times New Roman" panose="02020603050405020304" pitchFamily="18" charset="0"/>
              </a:rPr>
              <a:t>ормирование </a:t>
            </a:r>
            <a:r>
              <a:rPr lang="ru-RU" sz="2200" dirty="0">
                <a:solidFill>
                  <a:schemeClr val="tx1"/>
                </a:solidFill>
                <a:latin typeface="Times New Roman" panose="02020603050405020304" pitchFamily="18" charset="0"/>
                <a:cs typeface="Times New Roman" panose="02020603050405020304" pitchFamily="18" charset="0"/>
              </a:rPr>
              <a:t>опыта применения знаний о порядке следования чисел натурального ряда.</a:t>
            </a:r>
          </a:p>
        </p:txBody>
      </p:sp>
      <p:pic>
        <p:nvPicPr>
          <p:cNvPr id="5" name="Рисунок 4" descr="https://lam-russia.ru/thumb/2/dD92O18EbRKCegtjdOvG7A/600r600/d/446-20_3.jpg"/>
          <p:cNvPicPr/>
          <p:nvPr/>
        </p:nvPicPr>
        <p:blipFill rotWithShape="1">
          <a:blip r:embed="rId3">
            <a:extLst>
              <a:ext uri="{28A0092B-C50C-407E-A947-70E740481C1C}">
                <a14:useLocalDpi xmlns:a14="http://schemas.microsoft.com/office/drawing/2010/main" val="0"/>
              </a:ext>
            </a:extLst>
          </a:blip>
          <a:srcRect l="9242" t="22147" r="25211" b="1766"/>
          <a:stretch/>
        </p:blipFill>
        <p:spPr bwMode="auto">
          <a:xfrm>
            <a:off x="5868144" y="1844824"/>
            <a:ext cx="2808312" cy="43204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2986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476673"/>
            <a:ext cx="7772400" cy="936103"/>
          </a:xfrm>
        </p:spPr>
        <p:txBody>
          <a:bodyPr/>
          <a:lstStyle/>
          <a:p>
            <a:r>
              <a:rPr lang="ru-RU" b="1" dirty="0">
                <a:solidFill>
                  <a:srgbClr val="0070C0"/>
                </a:solidFill>
              </a:rPr>
              <a:t>Игровая панель «Часы»</a:t>
            </a:r>
            <a:endParaRPr lang="ru-RU" dirty="0">
              <a:solidFill>
                <a:srgbClr val="0070C0"/>
              </a:solidFill>
            </a:endParaRPr>
          </a:p>
        </p:txBody>
      </p:sp>
      <p:sp>
        <p:nvSpPr>
          <p:cNvPr id="3" name="Подзаголовок 2"/>
          <p:cNvSpPr>
            <a:spLocks noGrp="1"/>
          </p:cNvSpPr>
          <p:nvPr>
            <p:ph type="subTitle" idx="1"/>
          </p:nvPr>
        </p:nvSpPr>
        <p:spPr>
          <a:xfrm>
            <a:off x="467544" y="2132856"/>
            <a:ext cx="4536504" cy="3505944"/>
          </a:xfrm>
        </p:spPr>
        <p:txBody>
          <a:bodyPr>
            <a:normAutofit/>
          </a:bodyPr>
          <a:lstStyle/>
          <a:p>
            <a:r>
              <a:rPr lang="ru-RU" sz="2200" dirty="0" smtClean="0">
                <a:solidFill>
                  <a:schemeClr val="tx1"/>
                </a:solidFill>
                <a:latin typeface="Times New Roman" panose="02020603050405020304" pitchFamily="18" charset="0"/>
                <a:cs typeface="Times New Roman" panose="02020603050405020304" pitchFamily="18" charset="0"/>
              </a:rPr>
              <a:t>Задачи:</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ф</a:t>
            </a:r>
            <a:r>
              <a:rPr lang="ru-RU" sz="2200" dirty="0" smtClean="0">
                <a:solidFill>
                  <a:schemeClr val="tx1"/>
                </a:solidFill>
                <a:latin typeface="Times New Roman" panose="02020603050405020304" pitchFamily="18" charset="0"/>
                <a:cs typeface="Times New Roman" panose="02020603050405020304" pitchFamily="18" charset="0"/>
              </a:rPr>
              <a:t>ормирует </a:t>
            </a:r>
            <a:r>
              <a:rPr lang="ru-RU" sz="2200" dirty="0">
                <a:solidFill>
                  <a:schemeClr val="tx1"/>
                </a:solidFill>
                <a:latin typeface="Times New Roman" panose="02020603050405020304" pitchFamily="18" charset="0"/>
                <a:cs typeface="Times New Roman" panose="02020603050405020304" pitchFamily="18" charset="0"/>
              </a:rPr>
              <a:t>представления о понятие: час, половина часа, </a:t>
            </a:r>
            <a:r>
              <a:rPr lang="ru-RU" sz="2200" dirty="0" smtClean="0">
                <a:solidFill>
                  <a:schemeClr val="tx1"/>
                </a:solidFill>
                <a:latin typeface="Times New Roman" panose="02020603050405020304" pitchFamily="18" charset="0"/>
                <a:cs typeface="Times New Roman" panose="02020603050405020304" pitchFamily="18" charset="0"/>
              </a:rPr>
              <a:t>минута</a:t>
            </a:r>
            <a:r>
              <a:rPr lang="ru-RU" sz="2200" dirty="0">
                <a:solidFill>
                  <a:schemeClr val="tx1"/>
                </a:solidFill>
                <a:latin typeface="Times New Roman" panose="02020603050405020304" pitchFamily="18" charset="0"/>
                <a:cs typeface="Times New Roman" panose="02020603050405020304" pitchFamily="18" charset="0"/>
              </a:rPr>
              <a:t>;</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ф</a:t>
            </a:r>
            <a:r>
              <a:rPr lang="ru-RU" sz="2200" dirty="0" smtClean="0">
                <a:solidFill>
                  <a:schemeClr val="tx1"/>
                </a:solidFill>
                <a:latin typeface="Times New Roman" panose="02020603050405020304" pitchFamily="18" charset="0"/>
                <a:cs typeface="Times New Roman" panose="02020603050405020304" pitchFamily="18" charset="0"/>
              </a:rPr>
              <a:t>ормирует </a:t>
            </a:r>
            <a:r>
              <a:rPr lang="ru-RU" sz="2200" dirty="0">
                <a:solidFill>
                  <a:schemeClr val="tx1"/>
                </a:solidFill>
                <a:latin typeface="Times New Roman" panose="02020603050405020304" pitchFamily="18" charset="0"/>
                <a:cs typeface="Times New Roman" panose="02020603050405020304" pitchFamily="18" charset="0"/>
              </a:rPr>
              <a:t>понятие сутки, части суток, развивает внимание и зрительную память.</a:t>
            </a:r>
          </a:p>
        </p:txBody>
      </p:sp>
      <p:pic>
        <p:nvPicPr>
          <p:cNvPr id="5" name="Рисунок 4" descr="https://lam-russia.ru/thumb/2/DI7oo_PnroGkMoDOxN5OGg/600r600/d/446-17_3.jpg"/>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84784"/>
            <a:ext cx="3168352" cy="4536504"/>
          </a:xfrm>
          <a:prstGeom prst="rect">
            <a:avLst/>
          </a:prstGeom>
          <a:noFill/>
          <a:ln>
            <a:noFill/>
          </a:ln>
        </p:spPr>
      </p:pic>
    </p:spTree>
    <p:extLst>
      <p:ext uri="{BB962C8B-B14F-4D97-AF65-F5344CB8AC3E}">
        <p14:creationId xmlns:p14="http://schemas.microsoft.com/office/powerpoint/2010/main" val="39080689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332657"/>
            <a:ext cx="7772400" cy="936104"/>
          </a:xfrm>
        </p:spPr>
        <p:txBody>
          <a:bodyPr/>
          <a:lstStyle/>
          <a:p>
            <a:r>
              <a:rPr lang="ru-RU" b="1" dirty="0">
                <a:solidFill>
                  <a:srgbClr val="0070C0"/>
                </a:solidFill>
              </a:rPr>
              <a:t>Игровая панель «</a:t>
            </a:r>
            <a:r>
              <a:rPr lang="ru-RU" b="1" dirty="0" smtClean="0">
                <a:solidFill>
                  <a:srgbClr val="0070C0"/>
                </a:solidFill>
              </a:rPr>
              <a:t>Вышивка</a:t>
            </a:r>
            <a:r>
              <a:rPr lang="ru-RU" b="1" dirty="0">
                <a:solidFill>
                  <a:srgbClr val="0070C0"/>
                </a:solidFill>
              </a:rPr>
              <a:t>»</a:t>
            </a:r>
            <a:endParaRPr lang="ru-RU" dirty="0">
              <a:solidFill>
                <a:srgbClr val="0070C0"/>
              </a:solidFill>
            </a:endParaRPr>
          </a:p>
        </p:txBody>
      </p:sp>
      <p:sp>
        <p:nvSpPr>
          <p:cNvPr id="3" name="Подзаголовок 2"/>
          <p:cNvSpPr>
            <a:spLocks noGrp="1"/>
          </p:cNvSpPr>
          <p:nvPr>
            <p:ph type="subTitle" idx="1"/>
          </p:nvPr>
        </p:nvSpPr>
        <p:spPr>
          <a:xfrm>
            <a:off x="539552" y="1412776"/>
            <a:ext cx="5472608" cy="4226024"/>
          </a:xfrm>
        </p:spPr>
        <p:txBody>
          <a:bodyPr>
            <a:noAutofit/>
          </a:bodyPr>
          <a:lstStyle/>
          <a:p>
            <a:r>
              <a:rPr lang="ru-RU" sz="2200" dirty="0" smtClean="0">
                <a:solidFill>
                  <a:schemeClr val="tx1"/>
                </a:solidFill>
                <a:latin typeface="Times New Roman" panose="02020603050405020304" pitchFamily="18" charset="0"/>
                <a:cs typeface="Times New Roman" panose="02020603050405020304" pitchFamily="18" charset="0"/>
              </a:rPr>
              <a:t>Задачи:</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азвитие </a:t>
            </a:r>
            <a:r>
              <a:rPr lang="ru-RU" sz="2200" dirty="0">
                <a:solidFill>
                  <a:schemeClr val="tx1"/>
                </a:solidFill>
                <a:latin typeface="Times New Roman" panose="02020603050405020304" pitchFamily="18" charset="0"/>
                <a:cs typeface="Times New Roman" panose="02020603050405020304" pitchFamily="18" charset="0"/>
              </a:rPr>
              <a:t>умения ориентироваться на плоскости и в пространстве (верхний правый угол, нижний левый угол, середина, слева–справа); </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ф</a:t>
            </a:r>
            <a:r>
              <a:rPr lang="ru-RU" sz="2200" dirty="0" smtClean="0">
                <a:solidFill>
                  <a:schemeClr val="tx1"/>
                </a:solidFill>
                <a:latin typeface="Times New Roman" panose="02020603050405020304" pitchFamily="18" charset="0"/>
                <a:cs typeface="Times New Roman" panose="02020603050405020304" pitchFamily="18" charset="0"/>
              </a:rPr>
              <a:t>ормирование </a:t>
            </a:r>
            <a:r>
              <a:rPr lang="ru-RU" sz="2200" dirty="0">
                <a:solidFill>
                  <a:schemeClr val="tx1"/>
                </a:solidFill>
                <a:latin typeface="Times New Roman" panose="02020603050405020304" pitchFamily="18" charset="0"/>
                <a:cs typeface="Times New Roman" panose="02020603050405020304" pitchFamily="18" charset="0"/>
              </a:rPr>
              <a:t>количественных представлений и счётных умений (состав числа, порядковый счёт, счёт двойками, тройками); </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ф</a:t>
            </a:r>
            <a:r>
              <a:rPr lang="ru-RU" sz="2200" dirty="0" smtClean="0">
                <a:solidFill>
                  <a:schemeClr val="tx1"/>
                </a:solidFill>
                <a:latin typeface="Times New Roman" panose="02020603050405020304" pitchFamily="18" charset="0"/>
                <a:cs typeface="Times New Roman" panose="02020603050405020304" pitchFamily="18" charset="0"/>
              </a:rPr>
              <a:t>ормирование </a:t>
            </a:r>
            <a:r>
              <a:rPr lang="ru-RU" sz="2200" dirty="0">
                <a:solidFill>
                  <a:schemeClr val="tx1"/>
                </a:solidFill>
                <a:latin typeface="Times New Roman" panose="02020603050405020304" pitchFamily="18" charset="0"/>
                <a:cs typeface="Times New Roman" panose="02020603050405020304" pitchFamily="18" charset="0"/>
              </a:rPr>
              <a:t>опыта применения знаний о геометрических фигурах, цифрах, буквах; обогащение словарного запаса и развитие связной речи.</a:t>
            </a:r>
          </a:p>
        </p:txBody>
      </p:sp>
      <p:pic>
        <p:nvPicPr>
          <p:cNvPr id="5" name="Рисунок 4" descr="https://elephant.ru/upload/resize_cache/iblock/021/500_500_140cd750bba9870f18aada2478b24840a/0215430b8f34e640d7b6c9641ee9cb9c.jpg"/>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916832"/>
            <a:ext cx="2520280" cy="4176464"/>
          </a:xfrm>
          <a:prstGeom prst="rect">
            <a:avLst/>
          </a:prstGeom>
          <a:noFill/>
          <a:ln>
            <a:noFill/>
          </a:ln>
        </p:spPr>
      </p:pic>
    </p:spTree>
    <p:extLst>
      <p:ext uri="{BB962C8B-B14F-4D97-AF65-F5344CB8AC3E}">
        <p14:creationId xmlns:p14="http://schemas.microsoft.com/office/powerpoint/2010/main" val="210461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332657"/>
            <a:ext cx="7772400" cy="1080120"/>
          </a:xfrm>
        </p:spPr>
        <p:txBody>
          <a:bodyPr>
            <a:normAutofit fontScale="90000"/>
          </a:bodyPr>
          <a:lstStyle/>
          <a:p>
            <a:r>
              <a:rPr lang="ru-RU" b="1" dirty="0">
                <a:solidFill>
                  <a:srgbClr val="0070C0"/>
                </a:solidFill>
              </a:rPr>
              <a:t>Игровая панель «Слова и </a:t>
            </a:r>
            <a:r>
              <a:rPr lang="ru-RU" b="1" dirty="0" smtClean="0">
                <a:solidFill>
                  <a:srgbClr val="0070C0"/>
                </a:solidFill>
              </a:rPr>
              <a:t>цифры».</a:t>
            </a:r>
            <a:r>
              <a:rPr lang="ru-RU" dirty="0" smtClean="0">
                <a:solidFill>
                  <a:srgbClr val="0070C0"/>
                </a:solidFill>
              </a:rPr>
              <a:t> </a:t>
            </a:r>
            <a:endParaRPr lang="ru-RU" dirty="0">
              <a:solidFill>
                <a:srgbClr val="0070C0"/>
              </a:solidFill>
            </a:endParaRPr>
          </a:p>
        </p:txBody>
      </p:sp>
      <p:sp>
        <p:nvSpPr>
          <p:cNvPr id="3" name="Подзаголовок 2"/>
          <p:cNvSpPr>
            <a:spLocks noGrp="1"/>
          </p:cNvSpPr>
          <p:nvPr>
            <p:ph type="subTitle" idx="1"/>
          </p:nvPr>
        </p:nvSpPr>
        <p:spPr>
          <a:xfrm>
            <a:off x="251520" y="1363216"/>
            <a:ext cx="6048672" cy="4442048"/>
          </a:xfrm>
        </p:spPr>
        <p:txBody>
          <a:bodyPr>
            <a:noAutofit/>
          </a:bodyPr>
          <a:lstStyle/>
          <a:p>
            <a:r>
              <a:rPr lang="ru-RU" sz="2200" dirty="0" smtClean="0">
                <a:solidFill>
                  <a:schemeClr val="tx1"/>
                </a:solidFill>
                <a:latin typeface="Times New Roman" panose="02020603050405020304" pitchFamily="18" charset="0"/>
                <a:cs typeface="Times New Roman" panose="02020603050405020304" pitchFamily="18" charset="0"/>
              </a:rPr>
              <a:t>Задачи:</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азвивается </a:t>
            </a:r>
            <a:r>
              <a:rPr lang="ru-RU" sz="2200" dirty="0">
                <a:solidFill>
                  <a:schemeClr val="tx1"/>
                </a:solidFill>
                <a:latin typeface="Times New Roman" panose="02020603050405020304" pitchFamily="18" charset="0"/>
                <a:cs typeface="Times New Roman" panose="02020603050405020304" pitchFamily="18" charset="0"/>
              </a:rPr>
              <a:t>мелкая моторика, в том числе координация движений пальцев </a:t>
            </a:r>
            <a:r>
              <a:rPr lang="ru-RU" sz="2200" dirty="0" smtClean="0">
                <a:solidFill>
                  <a:schemeClr val="tx1"/>
                </a:solidFill>
                <a:latin typeface="Times New Roman" panose="02020603050405020304" pitchFamily="18" charset="0"/>
                <a:cs typeface="Times New Roman" panose="02020603050405020304" pitchFamily="18" charset="0"/>
              </a:rPr>
              <a:t>рук; </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ф</a:t>
            </a:r>
            <a:r>
              <a:rPr lang="ru-RU" sz="2200" dirty="0" smtClean="0">
                <a:solidFill>
                  <a:schemeClr val="tx1"/>
                </a:solidFill>
                <a:latin typeface="Times New Roman" panose="02020603050405020304" pitchFamily="18" charset="0"/>
                <a:cs typeface="Times New Roman" panose="02020603050405020304" pitchFamily="18" charset="0"/>
              </a:rPr>
              <a:t>ормируется </a:t>
            </a:r>
            <a:r>
              <a:rPr lang="ru-RU" sz="2200" dirty="0">
                <a:solidFill>
                  <a:schemeClr val="tx1"/>
                </a:solidFill>
                <a:latin typeface="Times New Roman" panose="02020603050405020304" pitchFamily="18" charset="0"/>
                <a:cs typeface="Times New Roman" panose="02020603050405020304" pitchFamily="18" charset="0"/>
              </a:rPr>
              <a:t>звуковая аналитико- синтетическая </a:t>
            </a:r>
            <a:r>
              <a:rPr lang="ru-RU" sz="2200" dirty="0" smtClean="0">
                <a:solidFill>
                  <a:schemeClr val="tx1"/>
                </a:solidFill>
                <a:latin typeface="Times New Roman" panose="02020603050405020304" pitchFamily="18" charset="0"/>
                <a:cs typeface="Times New Roman" panose="02020603050405020304" pitchFamily="18" charset="0"/>
              </a:rPr>
              <a:t>активность, </a:t>
            </a:r>
            <a:r>
              <a:rPr lang="ru-RU" sz="2200" dirty="0">
                <a:solidFill>
                  <a:schemeClr val="tx1"/>
                </a:solidFill>
                <a:latin typeface="Times New Roman" panose="02020603050405020304" pitchFamily="18" charset="0"/>
                <a:cs typeface="Times New Roman" panose="02020603050405020304" pitchFamily="18" charset="0"/>
              </a:rPr>
              <a:t>как предпосылка обучения </a:t>
            </a:r>
            <a:r>
              <a:rPr lang="ru-RU" sz="2200" dirty="0" smtClean="0">
                <a:solidFill>
                  <a:schemeClr val="tx1"/>
                </a:solidFill>
                <a:latin typeface="Times New Roman" panose="02020603050405020304" pitchFamily="18" charset="0"/>
                <a:cs typeface="Times New Roman" panose="02020603050405020304" pitchFamily="18" charset="0"/>
              </a:rPr>
              <a:t>грамоте</a:t>
            </a:r>
            <a:r>
              <a:rPr lang="ru-RU" sz="2200" dirty="0">
                <a:solidFill>
                  <a:schemeClr val="tx1"/>
                </a:solidFill>
                <a:latin typeface="Times New Roman" panose="02020603050405020304" pitchFamily="18" charset="0"/>
                <a:cs typeface="Times New Roman" panose="02020603050405020304" pitchFamily="18" charset="0"/>
              </a:rPr>
              <a:t>;</a:t>
            </a:r>
            <a:r>
              <a:rPr lang="ru-RU" sz="2200" dirty="0" smtClean="0">
                <a:solidFill>
                  <a:schemeClr val="tx1"/>
                </a:solidFill>
                <a:latin typeface="Times New Roman" panose="02020603050405020304" pitchFamily="18" charset="0"/>
                <a:cs typeface="Times New Roman" panose="02020603050405020304" pitchFamily="18" charset="0"/>
              </a:rPr>
              <a:t> </a:t>
            </a:r>
          </a:p>
          <a:p>
            <a:pPr marL="457200" indent="-457200" algn="l">
              <a:buFont typeface="Arial" panose="020B0604020202020204" pitchFamily="34" charset="0"/>
              <a:buChar char="•"/>
            </a:pPr>
            <a:r>
              <a:rPr lang="ru-RU" sz="2200" dirty="0" smtClean="0">
                <a:solidFill>
                  <a:schemeClr val="tx1"/>
                </a:solidFill>
                <a:latin typeface="Times New Roman" panose="02020603050405020304" pitchFamily="18" charset="0"/>
                <a:cs typeface="Times New Roman" panose="02020603050405020304" pitchFamily="18" charset="0"/>
              </a:rPr>
              <a:t>развивается навык фонематического восприятия, дифференциация </a:t>
            </a:r>
            <a:r>
              <a:rPr lang="ru-RU" sz="2200" dirty="0">
                <a:solidFill>
                  <a:schemeClr val="tx1"/>
                </a:solidFill>
                <a:latin typeface="Times New Roman" panose="02020603050405020304" pitchFamily="18" charset="0"/>
                <a:cs typeface="Times New Roman" panose="02020603050405020304" pitchFamily="18" charset="0"/>
              </a:rPr>
              <a:t>согласных и гласных </a:t>
            </a:r>
            <a:r>
              <a:rPr lang="ru-RU" sz="2200" dirty="0" smtClean="0">
                <a:solidFill>
                  <a:schemeClr val="tx1"/>
                </a:solidFill>
                <a:latin typeface="Times New Roman" panose="02020603050405020304" pitchFamily="18" charset="0"/>
                <a:cs typeface="Times New Roman" panose="02020603050405020304" pitchFamily="18" charset="0"/>
              </a:rPr>
              <a:t>звуков, дифференциация </a:t>
            </a:r>
            <a:r>
              <a:rPr lang="ru-RU" sz="2200" dirty="0">
                <a:solidFill>
                  <a:schemeClr val="tx1"/>
                </a:solidFill>
                <a:latin typeface="Times New Roman" panose="02020603050405020304" pitchFamily="18" charset="0"/>
                <a:cs typeface="Times New Roman" panose="02020603050405020304" pitchFamily="18" charset="0"/>
              </a:rPr>
              <a:t>согласных звуков по твердости и </a:t>
            </a:r>
            <a:r>
              <a:rPr lang="ru-RU" sz="2200" dirty="0" smtClean="0">
                <a:solidFill>
                  <a:schemeClr val="tx1"/>
                </a:solidFill>
                <a:latin typeface="Times New Roman" panose="02020603050405020304" pitchFamily="18" charset="0"/>
                <a:cs typeface="Times New Roman" panose="02020603050405020304" pitchFamily="18" charset="0"/>
              </a:rPr>
              <a:t>мягкости; </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азвивается </a:t>
            </a:r>
            <a:r>
              <a:rPr lang="ru-RU" sz="2200" dirty="0">
                <a:solidFill>
                  <a:schemeClr val="tx1"/>
                </a:solidFill>
                <a:latin typeface="Times New Roman" panose="02020603050405020304" pitchFamily="18" charset="0"/>
                <a:cs typeface="Times New Roman" panose="02020603050405020304" pitchFamily="18" charset="0"/>
              </a:rPr>
              <a:t>навык </a:t>
            </a:r>
            <a:r>
              <a:rPr lang="ru-RU" sz="2200" dirty="0" smtClean="0">
                <a:solidFill>
                  <a:schemeClr val="tx1"/>
                </a:solidFill>
                <a:latin typeface="Times New Roman" panose="02020603050405020304" pitchFamily="18" charset="0"/>
                <a:cs typeface="Times New Roman" panose="02020603050405020304" pitchFamily="18" charset="0"/>
              </a:rPr>
              <a:t>словообразования</a:t>
            </a:r>
            <a:r>
              <a:rPr lang="ru-RU" sz="2200" dirty="0">
                <a:solidFill>
                  <a:schemeClr val="tx1"/>
                </a:solidFill>
                <a:latin typeface="Times New Roman" panose="02020603050405020304" pitchFamily="18" charset="0"/>
                <a:cs typeface="Times New Roman" panose="02020603050405020304" pitchFamily="18" charset="0"/>
              </a:rPr>
              <a:t>;</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ru-RU" sz="2200" dirty="0" smtClean="0">
                <a:solidFill>
                  <a:schemeClr val="tx1"/>
                </a:solidFill>
                <a:latin typeface="Times New Roman" panose="02020603050405020304" pitchFamily="18" charset="0"/>
                <a:cs typeface="Times New Roman" panose="02020603050405020304" pitchFamily="18" charset="0"/>
              </a:rPr>
              <a:t>развитие </a:t>
            </a:r>
            <a:r>
              <a:rPr lang="ru-RU" sz="2200" dirty="0">
                <a:solidFill>
                  <a:schemeClr val="tx1"/>
                </a:solidFill>
                <a:latin typeface="Times New Roman" panose="02020603050405020304" pitchFamily="18" charset="0"/>
                <a:cs typeface="Times New Roman" panose="02020603050405020304" pitchFamily="18" charset="0"/>
              </a:rPr>
              <a:t>разных видов математической деятельности.</a:t>
            </a:r>
          </a:p>
        </p:txBody>
      </p:sp>
      <p:pic>
        <p:nvPicPr>
          <p:cNvPr id="5" name="Рисунок 4" descr="Picture backgroun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772816"/>
            <a:ext cx="2376264" cy="4032448"/>
          </a:xfrm>
          <a:prstGeom prst="rect">
            <a:avLst/>
          </a:prstGeom>
          <a:noFill/>
          <a:ln>
            <a:noFill/>
          </a:ln>
        </p:spPr>
      </p:pic>
    </p:spTree>
    <p:extLst>
      <p:ext uri="{BB962C8B-B14F-4D97-AF65-F5344CB8AC3E}">
        <p14:creationId xmlns:p14="http://schemas.microsoft.com/office/powerpoint/2010/main" val="1959687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21813"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332657"/>
            <a:ext cx="7772400" cy="1296143"/>
          </a:xfrm>
        </p:spPr>
        <p:txBody>
          <a:bodyPr>
            <a:noAutofit/>
          </a:bodyPr>
          <a:lstStyle/>
          <a:p>
            <a:r>
              <a:rPr lang="ru-RU" b="1" dirty="0">
                <a:solidFill>
                  <a:srgbClr val="0070C0"/>
                </a:solidFill>
                <a:latin typeface="Times New Roman" panose="02020603050405020304" pitchFamily="18" charset="0"/>
                <a:cs typeface="Times New Roman" panose="02020603050405020304" pitchFamily="18" charset="0"/>
              </a:rPr>
              <a:t>Игровая панель </a:t>
            </a:r>
            <a:r>
              <a:rPr lang="ru-RU" b="1" dirty="0" smtClean="0">
                <a:solidFill>
                  <a:srgbClr val="0070C0"/>
                </a:solidFill>
                <a:latin typeface="Times New Roman" panose="02020603050405020304" pitchFamily="18" charset="0"/>
                <a:cs typeface="Times New Roman" panose="02020603050405020304" pitchFamily="18" charset="0"/>
              </a:rPr>
              <a:t/>
            </a:r>
            <a:br>
              <a:rPr lang="ru-RU" b="1" dirty="0" smtClean="0">
                <a:solidFill>
                  <a:srgbClr val="0070C0"/>
                </a:solidFill>
                <a:latin typeface="Times New Roman" panose="02020603050405020304" pitchFamily="18" charset="0"/>
                <a:cs typeface="Times New Roman" panose="02020603050405020304" pitchFamily="18" charset="0"/>
              </a:rPr>
            </a:br>
            <a:r>
              <a:rPr lang="ru-RU" b="1" dirty="0" smtClean="0">
                <a:solidFill>
                  <a:srgbClr val="0070C0"/>
                </a:solidFill>
                <a:latin typeface="Times New Roman" panose="02020603050405020304" pitchFamily="18" charset="0"/>
                <a:cs typeface="Times New Roman" panose="02020603050405020304" pitchFamily="18" charset="0"/>
              </a:rPr>
              <a:t>«Магнитная доска» </a:t>
            </a:r>
            <a:endParaRPr lang="ru-RU" b="1" dirty="0">
              <a:solidFill>
                <a:srgbClr val="0070C0"/>
              </a:solidFill>
              <a:latin typeface="Times New Roman" panose="02020603050405020304" pitchFamily="18" charset="0"/>
              <a:cs typeface="Times New Roman" panose="02020603050405020304" pitchFamily="18" charset="0"/>
            </a:endParaRPr>
          </a:p>
        </p:txBody>
      </p:sp>
      <p:pic>
        <p:nvPicPr>
          <p:cNvPr id="1028" name="Picture 4" descr="https://obrtech.ru/thumb/2/M8w36_FJtoIbiAMa4FOVNw/120r120/d/446-9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067" y="4221088"/>
            <a:ext cx="1469758" cy="2232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Игровая панель &quot;МАГНИТНАЯ ДОСКА&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1772816"/>
            <a:ext cx="1537345" cy="231063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751925" y="2276872"/>
            <a:ext cx="5616624" cy="3586366"/>
          </a:xfrm>
          <a:prstGeom prst="rect">
            <a:avLst/>
          </a:prstGeom>
        </p:spPr>
        <p:txBody>
          <a:bodyPr wrap="square">
            <a:spAutoFit/>
          </a:bodyPr>
          <a:lstStyle/>
          <a:p>
            <a:pPr>
              <a:lnSpc>
                <a:spcPct val="150000"/>
              </a:lnSpc>
            </a:pPr>
            <a:r>
              <a:rPr lang="ru-RU" sz="2200" dirty="0">
                <a:latin typeface="Times New Roman" panose="02020603050405020304" pitchFamily="18" charset="0"/>
                <a:cs typeface="Times New Roman" panose="02020603050405020304" pitchFamily="18" charset="0"/>
              </a:rPr>
              <a:t>П</a:t>
            </a:r>
            <a:r>
              <a:rPr lang="ru-RU" sz="2200" dirty="0" smtClean="0">
                <a:latin typeface="Times New Roman" panose="02020603050405020304" pitchFamily="18" charset="0"/>
                <a:cs typeface="Times New Roman" panose="02020603050405020304" pitchFamily="18" charset="0"/>
              </a:rPr>
              <a:t>редназначены </a:t>
            </a:r>
            <a:r>
              <a:rPr lang="ru-RU" sz="2200" dirty="0">
                <a:latin typeface="Times New Roman" panose="02020603050405020304" pitchFamily="18" charset="0"/>
                <a:cs typeface="Times New Roman" panose="02020603050405020304" pitchFamily="18" charset="0"/>
              </a:rPr>
              <a:t>для нанесения мелом или маркером различных графических символов: букв, цифр, знаков, схем и диаграмм.</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На магнитных досках удобно демонстрировать различные плоскостные дидактические материалы и пособия, а также прикреплять магнитные фигурки и </a:t>
            </a:r>
            <a:r>
              <a:rPr lang="ru-RU" sz="2200" dirty="0" smtClean="0">
                <a:latin typeface="Times New Roman" panose="02020603050405020304" pitchFamily="18" charset="0"/>
                <a:cs typeface="Times New Roman" panose="02020603050405020304" pitchFamily="18" charset="0"/>
              </a:rPr>
              <a:t>формы.</a:t>
            </a:r>
            <a:endParaRPr lang="ru-RU"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5433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548681"/>
            <a:ext cx="7772400" cy="1152127"/>
          </a:xfrm>
        </p:spPr>
        <p:txBody>
          <a:bodyPr/>
          <a:lstStyle/>
          <a:p>
            <a:r>
              <a:rPr lang="ru-RU" b="1" dirty="0">
                <a:solidFill>
                  <a:srgbClr val="0070C0"/>
                </a:solidFill>
              </a:rPr>
              <a:t>«Умные» панели </a:t>
            </a:r>
          </a:p>
        </p:txBody>
      </p:sp>
      <p:sp>
        <p:nvSpPr>
          <p:cNvPr id="3" name="Подзаголовок 2"/>
          <p:cNvSpPr>
            <a:spLocks noGrp="1"/>
          </p:cNvSpPr>
          <p:nvPr>
            <p:ph type="subTitle" idx="1"/>
          </p:nvPr>
        </p:nvSpPr>
        <p:spPr/>
        <p:txBody>
          <a:bodyPr/>
          <a:lstStyle/>
          <a:p>
            <a:endParaRPr lang="ru-RU"/>
          </a:p>
        </p:txBody>
      </p:sp>
      <p:pic>
        <p:nvPicPr>
          <p:cNvPr id="5" name="Рисунок 4" descr="Picture backgroun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844822"/>
            <a:ext cx="7344816" cy="4590927"/>
          </a:xfrm>
          <a:prstGeom prst="rect">
            <a:avLst/>
          </a:prstGeom>
          <a:noFill/>
          <a:ln>
            <a:noFill/>
          </a:ln>
        </p:spPr>
      </p:pic>
    </p:spTree>
    <p:extLst>
      <p:ext uri="{BB962C8B-B14F-4D97-AF65-F5344CB8AC3E}">
        <p14:creationId xmlns:p14="http://schemas.microsoft.com/office/powerpoint/2010/main" val="198021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26930" y="25355"/>
            <a:ext cx="9144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212976"/>
            <a:ext cx="2088232" cy="278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3212976"/>
            <a:ext cx="2088232" cy="2781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3199386"/>
            <a:ext cx="3548302" cy="279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Заголовок 2"/>
          <p:cNvSpPr>
            <a:spLocks noGrp="1"/>
          </p:cNvSpPr>
          <p:nvPr>
            <p:ph type="title"/>
          </p:nvPr>
        </p:nvSpPr>
        <p:spPr/>
        <p:txBody>
          <a:bodyPr>
            <a:normAutofit fontScale="90000"/>
          </a:bodyPr>
          <a:lstStyle/>
          <a:p>
            <a:r>
              <a:rPr lang="ru-RU" b="1" dirty="0" smtClean="0">
                <a:solidFill>
                  <a:srgbClr val="0070C0"/>
                </a:solidFill>
              </a:rPr>
              <a:t/>
            </a:r>
            <a:br>
              <a:rPr lang="ru-RU" b="1" dirty="0" smtClean="0">
                <a:solidFill>
                  <a:srgbClr val="0070C0"/>
                </a:solidFill>
              </a:rPr>
            </a:br>
            <a:r>
              <a:rPr lang="ru-RU" b="1" dirty="0">
                <a:solidFill>
                  <a:srgbClr val="0070C0"/>
                </a:solidFill>
              </a:rPr>
              <a:t/>
            </a:r>
            <a:br>
              <a:rPr lang="ru-RU" b="1" dirty="0">
                <a:solidFill>
                  <a:srgbClr val="0070C0"/>
                </a:solidFill>
              </a:rPr>
            </a:br>
            <a:r>
              <a:rPr lang="ru-RU" b="1" dirty="0" smtClean="0">
                <a:solidFill>
                  <a:srgbClr val="0070C0"/>
                </a:solidFill>
              </a:rPr>
              <a:t>Использование игровой панели </a:t>
            </a:r>
            <a:r>
              <a:rPr lang="ru-RU" b="1" dirty="0">
                <a:solidFill>
                  <a:srgbClr val="0070C0"/>
                </a:solidFill>
              </a:rPr>
              <a:t>«Часы</a:t>
            </a:r>
            <a:r>
              <a:rPr lang="ru-RU" b="1" dirty="0" smtClean="0">
                <a:solidFill>
                  <a:srgbClr val="0070C0"/>
                </a:solidFill>
              </a:rPr>
              <a:t>» в образовательной деятельности</a:t>
            </a:r>
            <a:endParaRPr lang="ru-RU" dirty="0"/>
          </a:p>
        </p:txBody>
      </p:sp>
    </p:spTree>
    <p:extLst>
      <p:ext uri="{BB962C8B-B14F-4D97-AF65-F5344CB8AC3E}">
        <p14:creationId xmlns:p14="http://schemas.microsoft.com/office/powerpoint/2010/main" val="31702936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2341" y="0"/>
            <a:ext cx="9144000" cy="685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291" y="3511558"/>
            <a:ext cx="2672100" cy="2273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040403"/>
            <a:ext cx="2431490" cy="323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018054"/>
            <a:ext cx="2448272" cy="326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57200" y="274638"/>
            <a:ext cx="8229600" cy="2002234"/>
          </a:xfrm>
        </p:spPr>
        <p:txBody>
          <a:bodyPr>
            <a:normAutofit fontScale="90000"/>
          </a:bodyPr>
          <a:lstStyle/>
          <a:p>
            <a:r>
              <a:rPr lang="ru-RU" b="1" dirty="0">
                <a:solidFill>
                  <a:srgbClr val="0070C0"/>
                </a:solidFill>
              </a:rPr>
              <a:t>Использование игровой панели </a:t>
            </a:r>
            <a:r>
              <a:rPr lang="ru-RU" b="1" dirty="0" smtClean="0">
                <a:solidFill>
                  <a:srgbClr val="0070C0"/>
                </a:solidFill>
              </a:rPr>
              <a:t>«Вышивка» </a:t>
            </a:r>
            <a:r>
              <a:rPr lang="ru-RU" b="1" dirty="0">
                <a:solidFill>
                  <a:srgbClr val="0070C0"/>
                </a:solidFill>
              </a:rPr>
              <a:t>в образовательной деятельности</a:t>
            </a:r>
            <a:endParaRPr lang="ru-RU" dirty="0"/>
          </a:p>
        </p:txBody>
      </p:sp>
    </p:spTree>
    <p:extLst>
      <p:ext uri="{BB962C8B-B14F-4D97-AF65-F5344CB8AC3E}">
        <p14:creationId xmlns:p14="http://schemas.microsoft.com/office/powerpoint/2010/main" val="3170293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548681"/>
            <a:ext cx="7772400" cy="1152127"/>
          </a:xfrm>
        </p:spPr>
        <p:txBody>
          <a:bodyPr/>
          <a:lstStyle/>
          <a:p>
            <a:r>
              <a:rPr lang="ru-RU" b="1" dirty="0">
                <a:solidFill>
                  <a:srgbClr val="0070C0"/>
                </a:solidFill>
              </a:rPr>
              <a:t>«Умные» панели </a:t>
            </a:r>
          </a:p>
        </p:txBody>
      </p:sp>
      <p:sp>
        <p:nvSpPr>
          <p:cNvPr id="3" name="Подзаголовок 2"/>
          <p:cNvSpPr>
            <a:spLocks noGrp="1"/>
          </p:cNvSpPr>
          <p:nvPr>
            <p:ph type="subTitle" idx="1"/>
          </p:nvPr>
        </p:nvSpPr>
        <p:spPr/>
        <p:txBody>
          <a:bodyPr/>
          <a:lstStyle/>
          <a:p>
            <a:endParaRPr lang="ru-RU"/>
          </a:p>
        </p:txBody>
      </p:sp>
      <p:pic>
        <p:nvPicPr>
          <p:cNvPr id="5" name="Рисунок 4" descr="Picture backgroun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844822"/>
            <a:ext cx="7344816" cy="4590927"/>
          </a:xfrm>
          <a:prstGeom prst="rect">
            <a:avLst/>
          </a:prstGeom>
          <a:noFill/>
          <a:ln>
            <a:noFill/>
          </a:ln>
        </p:spPr>
      </p:pic>
    </p:spTree>
    <p:extLst>
      <p:ext uri="{BB962C8B-B14F-4D97-AF65-F5344CB8AC3E}">
        <p14:creationId xmlns:p14="http://schemas.microsoft.com/office/powerpoint/2010/main" val="2285154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2341" y="0"/>
            <a:ext cx="9144000" cy="68580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4059132"/>
            <a:ext cx="2951996" cy="2216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652" y="4059132"/>
            <a:ext cx="2832205" cy="2216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1130" y="3494581"/>
            <a:ext cx="2088232" cy="278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57200" y="274638"/>
            <a:ext cx="8229600" cy="2434282"/>
          </a:xfrm>
        </p:spPr>
        <p:txBody>
          <a:bodyPr>
            <a:normAutofit/>
          </a:bodyPr>
          <a:lstStyle/>
          <a:p>
            <a:r>
              <a:rPr lang="ru-RU" sz="4000" b="1" dirty="0">
                <a:solidFill>
                  <a:srgbClr val="0070C0"/>
                </a:solidFill>
              </a:rPr>
              <a:t>Использование игровой панели </a:t>
            </a:r>
            <a:r>
              <a:rPr lang="ru-RU" sz="4000" b="1" dirty="0" smtClean="0">
                <a:solidFill>
                  <a:srgbClr val="0070C0"/>
                </a:solidFill>
              </a:rPr>
              <a:t>«Вышивка» </a:t>
            </a:r>
            <a:r>
              <a:rPr lang="ru-RU" sz="4000" b="1" dirty="0">
                <a:solidFill>
                  <a:srgbClr val="0070C0"/>
                </a:solidFill>
              </a:rPr>
              <a:t>в образовательной деятельности</a:t>
            </a:r>
            <a:endParaRPr lang="ru-RU" sz="4000" dirty="0"/>
          </a:p>
        </p:txBody>
      </p:sp>
    </p:spTree>
    <p:extLst>
      <p:ext uri="{BB962C8B-B14F-4D97-AF65-F5344CB8AC3E}">
        <p14:creationId xmlns:p14="http://schemas.microsoft.com/office/powerpoint/2010/main" val="16153752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569954"/>
            <a:ext cx="2897806" cy="2175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3553805"/>
            <a:ext cx="2940821" cy="2208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4720" y="2760629"/>
            <a:ext cx="2269285" cy="302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normAutofit fontScale="90000"/>
          </a:bodyPr>
          <a:lstStyle/>
          <a:p>
            <a:r>
              <a:rPr lang="ru-RU" b="1" dirty="0" smtClean="0">
                <a:solidFill>
                  <a:srgbClr val="0070C0"/>
                </a:solidFill>
              </a:rPr>
              <a:t/>
            </a:r>
            <a:br>
              <a:rPr lang="ru-RU" b="1" dirty="0" smtClean="0">
                <a:solidFill>
                  <a:srgbClr val="0070C0"/>
                </a:solidFill>
              </a:rPr>
            </a:br>
            <a:r>
              <a:rPr lang="ru-RU" b="1" dirty="0">
                <a:solidFill>
                  <a:srgbClr val="0070C0"/>
                </a:solidFill>
              </a:rPr>
              <a:t/>
            </a:r>
            <a:br>
              <a:rPr lang="ru-RU" b="1" dirty="0">
                <a:solidFill>
                  <a:srgbClr val="0070C0"/>
                </a:solidFill>
              </a:rPr>
            </a:br>
            <a:r>
              <a:rPr lang="ru-RU" b="1" dirty="0" smtClean="0">
                <a:solidFill>
                  <a:srgbClr val="0070C0"/>
                </a:solidFill>
              </a:rPr>
              <a:t>Использование </a:t>
            </a:r>
            <a:r>
              <a:rPr lang="ru-RU" b="1" dirty="0">
                <a:solidFill>
                  <a:srgbClr val="0070C0"/>
                </a:solidFill>
              </a:rPr>
              <a:t>игровой панели </a:t>
            </a:r>
            <a:r>
              <a:rPr lang="ru-RU" b="1" dirty="0" smtClean="0">
                <a:solidFill>
                  <a:srgbClr val="0070C0"/>
                </a:solidFill>
              </a:rPr>
              <a:t>«Слова и Цифры» </a:t>
            </a:r>
            <a:br>
              <a:rPr lang="ru-RU" b="1" dirty="0" smtClean="0">
                <a:solidFill>
                  <a:srgbClr val="0070C0"/>
                </a:solidFill>
              </a:rPr>
            </a:br>
            <a:r>
              <a:rPr lang="ru-RU" b="1" dirty="0" smtClean="0">
                <a:solidFill>
                  <a:srgbClr val="0070C0"/>
                </a:solidFill>
              </a:rPr>
              <a:t>в </a:t>
            </a:r>
            <a:r>
              <a:rPr lang="ru-RU" b="1" dirty="0">
                <a:solidFill>
                  <a:srgbClr val="0070C0"/>
                </a:solidFill>
              </a:rPr>
              <a:t>образовательной </a:t>
            </a:r>
            <a:r>
              <a:rPr lang="ru-RU" b="1" dirty="0" smtClean="0">
                <a:solidFill>
                  <a:srgbClr val="0070C0"/>
                </a:solidFill>
              </a:rPr>
              <a:t>деятельности</a:t>
            </a:r>
            <a:endParaRPr lang="ru-RU" dirty="0"/>
          </a:p>
        </p:txBody>
      </p:sp>
    </p:spTree>
    <p:extLst>
      <p:ext uri="{BB962C8B-B14F-4D97-AF65-F5344CB8AC3E}">
        <p14:creationId xmlns:p14="http://schemas.microsoft.com/office/powerpoint/2010/main" val="1770668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548681"/>
            <a:ext cx="7772400" cy="1368151"/>
          </a:xfrm>
        </p:spPr>
        <p:txBody>
          <a:bodyPr>
            <a:normAutofit fontScale="90000"/>
          </a:bodyPr>
          <a:lstStyle/>
          <a:p>
            <a:r>
              <a:rPr lang="ru-RU" b="1" dirty="0">
                <a:solidFill>
                  <a:srgbClr val="0070C0"/>
                </a:solidFill>
              </a:rPr>
              <a:t>Использование игровой панели </a:t>
            </a:r>
            <a:r>
              <a:rPr lang="ru-RU" b="1" dirty="0" smtClean="0">
                <a:solidFill>
                  <a:srgbClr val="0070C0"/>
                </a:solidFill>
              </a:rPr>
              <a:t>«Лабиринт» </a:t>
            </a:r>
            <a:br>
              <a:rPr lang="ru-RU" b="1" dirty="0" smtClean="0">
                <a:solidFill>
                  <a:srgbClr val="0070C0"/>
                </a:solidFill>
              </a:rPr>
            </a:br>
            <a:r>
              <a:rPr lang="ru-RU" b="1" dirty="0" smtClean="0">
                <a:solidFill>
                  <a:srgbClr val="0070C0"/>
                </a:solidFill>
              </a:rPr>
              <a:t>в игровой </a:t>
            </a:r>
            <a:r>
              <a:rPr lang="ru-RU" b="1" dirty="0">
                <a:solidFill>
                  <a:srgbClr val="0070C0"/>
                </a:solidFill>
              </a:rPr>
              <a:t>деятельности</a:t>
            </a:r>
            <a:endParaRPr lang="ru-RU"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546714"/>
            <a:ext cx="4032448" cy="302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546714"/>
            <a:ext cx="4032448" cy="302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206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620689"/>
            <a:ext cx="7772400" cy="1224135"/>
          </a:xfrm>
        </p:spPr>
        <p:txBody>
          <a:bodyPr>
            <a:noAutofit/>
          </a:bodyPr>
          <a:lstStyle/>
          <a:p>
            <a:r>
              <a:rPr lang="ru-RU" sz="4000" b="1" dirty="0">
                <a:solidFill>
                  <a:srgbClr val="0070C0"/>
                </a:solidFill>
              </a:rPr>
              <a:t>Использование игровой панели </a:t>
            </a:r>
            <a:r>
              <a:rPr lang="ru-RU" sz="4000" b="1" dirty="0" smtClean="0">
                <a:solidFill>
                  <a:srgbClr val="0070C0"/>
                </a:solidFill>
              </a:rPr>
              <a:t>«Домики» </a:t>
            </a:r>
            <a:r>
              <a:rPr lang="ru-RU" sz="4000" b="1" dirty="0">
                <a:solidFill>
                  <a:srgbClr val="0070C0"/>
                </a:solidFill>
              </a:rPr>
              <a:t/>
            </a:r>
            <a:br>
              <a:rPr lang="ru-RU" sz="4000" b="1" dirty="0">
                <a:solidFill>
                  <a:srgbClr val="0070C0"/>
                </a:solidFill>
              </a:rPr>
            </a:br>
            <a:r>
              <a:rPr lang="ru-RU" sz="4000" b="1" dirty="0">
                <a:solidFill>
                  <a:srgbClr val="0070C0"/>
                </a:solidFill>
              </a:rPr>
              <a:t>в игровой деятельности</a:t>
            </a:r>
          </a:p>
        </p:txBody>
      </p:sp>
      <p:sp>
        <p:nvSpPr>
          <p:cNvPr id="3" name="Подзаголовок 2"/>
          <p:cNvSpPr>
            <a:spLocks noGrp="1"/>
          </p:cNvSpPr>
          <p:nvPr>
            <p:ph type="subTitle" idx="1"/>
          </p:nvPr>
        </p:nvSpPr>
        <p:spPr>
          <a:xfrm>
            <a:off x="539552" y="2708920"/>
            <a:ext cx="8136904" cy="1656184"/>
          </a:xfrm>
        </p:spPr>
        <p:txBody>
          <a:bodyPr>
            <a:normAutofit/>
          </a:bodyPr>
          <a:lstStyle/>
          <a:p>
            <a:endParaRPr lang="ru-RU" b="1" dirty="0" smtClean="0">
              <a:solidFill>
                <a:srgbClr val="0070C0"/>
              </a:solidFill>
            </a:endParaRPr>
          </a:p>
          <a:p>
            <a:endParaRPr lang="ru-RU"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780928"/>
            <a:ext cx="3836002"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6771" y="2780928"/>
            <a:ext cx="3836001"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293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548681"/>
            <a:ext cx="7772400" cy="1296143"/>
          </a:xfrm>
        </p:spPr>
        <p:txBody>
          <a:bodyPr>
            <a:normAutofit fontScale="90000"/>
          </a:bodyPr>
          <a:lstStyle/>
          <a:p>
            <a:r>
              <a:rPr lang="ru-RU" b="1" dirty="0">
                <a:solidFill>
                  <a:srgbClr val="0070C0"/>
                </a:solidFill>
              </a:rPr>
              <a:t>Использование игровой панели </a:t>
            </a:r>
            <a:r>
              <a:rPr lang="ru-RU" b="1" dirty="0" smtClean="0">
                <a:solidFill>
                  <a:srgbClr val="0070C0"/>
                </a:solidFill>
              </a:rPr>
              <a:t>«</a:t>
            </a:r>
            <a:r>
              <a:rPr lang="ru-RU" b="1" dirty="0" err="1" smtClean="0">
                <a:solidFill>
                  <a:srgbClr val="0070C0"/>
                </a:solidFill>
              </a:rPr>
              <a:t>Кольцеброс</a:t>
            </a:r>
            <a:r>
              <a:rPr lang="ru-RU" b="1" dirty="0" smtClean="0">
                <a:solidFill>
                  <a:srgbClr val="0070C0"/>
                </a:solidFill>
              </a:rPr>
              <a:t>» </a:t>
            </a:r>
            <a:r>
              <a:rPr lang="ru-RU" b="1" dirty="0">
                <a:solidFill>
                  <a:srgbClr val="0070C0"/>
                </a:solidFill>
              </a:rPr>
              <a:t/>
            </a:r>
            <a:br>
              <a:rPr lang="ru-RU" b="1" dirty="0">
                <a:solidFill>
                  <a:srgbClr val="0070C0"/>
                </a:solidFill>
              </a:rPr>
            </a:br>
            <a:r>
              <a:rPr lang="ru-RU" b="1" dirty="0">
                <a:solidFill>
                  <a:srgbClr val="0070C0"/>
                </a:solidFill>
              </a:rPr>
              <a:t>в игровой деятельности</a:t>
            </a:r>
            <a:endParaRPr lang="ru-RU"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648" y="2924944"/>
            <a:ext cx="3918839" cy="294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924944"/>
            <a:ext cx="3891825" cy="292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910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467544" y="620689"/>
            <a:ext cx="7990656" cy="1584176"/>
          </a:xfrm>
        </p:spPr>
        <p:txBody>
          <a:bodyPr>
            <a:normAutofit/>
          </a:bodyPr>
          <a:lstStyle/>
          <a:p>
            <a:r>
              <a:rPr lang="ru-RU" sz="4000" b="1" dirty="0">
                <a:solidFill>
                  <a:srgbClr val="0070C0"/>
                </a:solidFill>
                <a:latin typeface="Arial" panose="020B0604020202020204" pitchFamily="34" charset="0"/>
                <a:cs typeface="Arial" panose="020B0604020202020204" pitchFamily="34" charset="0"/>
              </a:rPr>
              <a:t>Закрепление пройденного материала на мини - панели</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68" y="2708920"/>
            <a:ext cx="3955819" cy="296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729880"/>
            <a:ext cx="3927872" cy="294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889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404665"/>
            <a:ext cx="7772400" cy="1296144"/>
          </a:xfrm>
        </p:spPr>
        <p:txBody>
          <a:bodyPr>
            <a:normAutofit fontScale="90000"/>
          </a:bodyPr>
          <a:lstStyle/>
          <a:p>
            <a:r>
              <a:rPr lang="ru-RU" sz="4000" b="1" dirty="0" smtClean="0">
                <a:solidFill>
                  <a:srgbClr val="0070C0"/>
                </a:solidFill>
                <a:latin typeface="Arial" panose="020B0604020202020204" pitchFamily="34" charset="0"/>
                <a:cs typeface="Arial" panose="020B0604020202020204" pitchFamily="34" charset="0"/>
              </a:rPr>
              <a:t>Закрепление пройденного материала на мини - панели</a:t>
            </a:r>
            <a:endParaRPr lang="ru-RU" sz="4000" b="1" dirty="0">
              <a:solidFill>
                <a:srgbClr val="0070C0"/>
              </a:solidFill>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140968"/>
            <a:ext cx="4024832" cy="3018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120720"/>
            <a:ext cx="4051830" cy="303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952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548117" y="476672"/>
            <a:ext cx="7910083" cy="1656184"/>
          </a:xfrm>
        </p:spPr>
        <p:txBody>
          <a:bodyPr>
            <a:normAutofit/>
          </a:bodyPr>
          <a:lstStyle/>
          <a:p>
            <a:r>
              <a:rPr lang="ru-RU" sz="4000" b="1" dirty="0">
                <a:solidFill>
                  <a:srgbClr val="0070C0"/>
                </a:solidFill>
                <a:latin typeface="Arial" panose="020B0604020202020204" pitchFamily="34" charset="0"/>
                <a:cs typeface="Arial" panose="020B0604020202020204" pitchFamily="34" charset="0"/>
              </a:rPr>
              <a:t>Закрепление </a:t>
            </a:r>
            <a:r>
              <a:rPr lang="ru-RU" sz="4000" b="1" dirty="0" smtClean="0">
                <a:solidFill>
                  <a:srgbClr val="0070C0"/>
                </a:solidFill>
                <a:latin typeface="Arial" panose="020B0604020202020204" pitchFamily="34" charset="0"/>
                <a:cs typeface="Arial" panose="020B0604020202020204" pitchFamily="34" charset="0"/>
              </a:rPr>
              <a:t>пройденного материала </a:t>
            </a:r>
            <a:r>
              <a:rPr lang="ru-RU" sz="4000" b="1" dirty="0">
                <a:solidFill>
                  <a:srgbClr val="0070C0"/>
                </a:solidFill>
                <a:latin typeface="Arial" panose="020B0604020202020204" pitchFamily="34" charset="0"/>
                <a:cs typeface="Arial" panose="020B0604020202020204" pitchFamily="34" charset="0"/>
              </a:rPr>
              <a:t>на мини - панели</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117" y="2852936"/>
            <a:ext cx="4023883" cy="301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862751"/>
            <a:ext cx="4023883" cy="301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5821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1484784"/>
            <a:ext cx="7772400" cy="3312367"/>
          </a:xfrm>
        </p:spPr>
        <p:txBody>
          <a:bodyPr>
            <a:normAutofit/>
          </a:bodyPr>
          <a:lstStyle/>
          <a:p>
            <a:r>
              <a:rPr lang="ru-RU" sz="4800" b="1" dirty="0" smtClean="0">
                <a:solidFill>
                  <a:srgbClr val="0070C0"/>
                </a:solidFill>
                <a:latin typeface="Arial" panose="020B0604020202020204" pitchFamily="34" charset="0"/>
                <a:cs typeface="Arial" panose="020B0604020202020204" pitchFamily="34" charset="0"/>
              </a:rPr>
              <a:t>Спасибо за внимание!</a:t>
            </a:r>
            <a:endParaRPr lang="ru-RU" sz="4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119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548681"/>
            <a:ext cx="7772400" cy="3051770"/>
          </a:xfrm>
        </p:spPr>
        <p:txBody>
          <a:bodyPr>
            <a:normAutofit/>
          </a:bodyPr>
          <a:lstStyle/>
          <a:p>
            <a:r>
              <a:rPr lang="ru-RU" sz="2700" b="1" u="sng" dirty="0" smtClean="0">
                <a:latin typeface="Times New Roman" panose="02020603050405020304" pitchFamily="18" charset="0"/>
                <a:cs typeface="Times New Roman" panose="02020603050405020304" pitchFamily="18" charset="0"/>
              </a:rPr>
              <a:t/>
            </a:r>
            <a:br>
              <a:rPr lang="ru-RU" sz="2700" b="1" u="sng" dirty="0" smtClean="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endParaRPr lang="ru-RU" dirty="0"/>
          </a:p>
        </p:txBody>
      </p:sp>
      <p:sp>
        <p:nvSpPr>
          <p:cNvPr id="5" name="Подзаголовок 4"/>
          <p:cNvSpPr>
            <a:spLocks noGrp="1"/>
          </p:cNvSpPr>
          <p:nvPr>
            <p:ph type="subTitle" idx="1"/>
          </p:nvPr>
        </p:nvSpPr>
        <p:spPr>
          <a:xfrm>
            <a:off x="1371600" y="1484784"/>
            <a:ext cx="6400800" cy="1752600"/>
          </a:xfrm>
        </p:spPr>
        <p:txBody>
          <a:bodyPr>
            <a:normAutofit fontScale="25000" lnSpcReduction="20000"/>
          </a:bodyPr>
          <a:lstStyle/>
          <a:p>
            <a:pPr>
              <a:lnSpc>
                <a:spcPct val="170000"/>
              </a:lnSpc>
              <a:spcAft>
                <a:spcPts val="0"/>
              </a:spcAft>
            </a:pPr>
            <a:r>
              <a:rPr lang="ru-RU" sz="9600" b="1" dirty="0">
                <a:solidFill>
                  <a:schemeClr val="tx1"/>
                </a:solidFill>
                <a:latin typeface="Times New Roman" panose="02020603050405020304" pitchFamily="18" charset="0"/>
                <a:ea typeface="Calibri"/>
                <a:cs typeface="Times New Roman" panose="02020603050405020304" pitchFamily="18" charset="0"/>
              </a:rPr>
              <a:t>Цель данной работы заключается в исследовании возможностей использования игровых технологий на базе «Умных» панелей для улучшения образовательного процесса в детском саду.</a:t>
            </a:r>
          </a:p>
          <a:p>
            <a:endParaRPr lang="ru-RU" dirty="0"/>
          </a:p>
        </p:txBody>
      </p:sp>
    </p:spTree>
    <p:extLst>
      <p:ext uri="{BB962C8B-B14F-4D97-AF65-F5344CB8AC3E}">
        <p14:creationId xmlns:p14="http://schemas.microsoft.com/office/powerpoint/2010/main" val="3160872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548681"/>
            <a:ext cx="7772400" cy="3051770"/>
          </a:xfrm>
        </p:spPr>
        <p:txBody>
          <a:bodyPr>
            <a:normAutofit/>
          </a:bodyPr>
          <a:lstStyle/>
          <a:p>
            <a:r>
              <a:rPr lang="ru-RU" sz="2700" b="1" u="sng" dirty="0" smtClean="0">
                <a:latin typeface="Times New Roman" panose="02020603050405020304" pitchFamily="18" charset="0"/>
                <a:cs typeface="Times New Roman" panose="02020603050405020304" pitchFamily="18" charset="0"/>
              </a:rPr>
              <a:t/>
            </a:r>
            <a:br>
              <a:rPr lang="ru-RU" sz="2700" b="1" u="sng" dirty="0" smtClean="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endParaRPr lang="ru-RU" dirty="0"/>
          </a:p>
        </p:txBody>
      </p:sp>
      <p:sp>
        <p:nvSpPr>
          <p:cNvPr id="3" name="Подзаголовок 2"/>
          <p:cNvSpPr>
            <a:spLocks noGrp="1"/>
          </p:cNvSpPr>
          <p:nvPr>
            <p:ph type="subTitle" idx="1"/>
          </p:nvPr>
        </p:nvSpPr>
        <p:spPr>
          <a:xfrm>
            <a:off x="755576" y="620688"/>
            <a:ext cx="7704856" cy="5029336"/>
          </a:xfrm>
        </p:spPr>
        <p:txBody>
          <a:bodyPr>
            <a:noAutofit/>
          </a:bodyPr>
          <a:lstStyle/>
          <a:p>
            <a:pPr marL="457200" indent="-457200" algn="l">
              <a:lnSpc>
                <a:spcPct val="150000"/>
              </a:lnSpc>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Познавательное развитие – формирование представлений об объектах окружающего мира, о свойствах и отношениях объектов</a:t>
            </a:r>
            <a:r>
              <a:rPr lang="ru-RU" sz="2200" dirty="0" smtClean="0">
                <a:solidFill>
                  <a:schemeClr val="tx1"/>
                </a:solidFill>
                <a:latin typeface="Times New Roman" panose="02020603050405020304" pitchFamily="18" charset="0"/>
                <a:cs typeface="Times New Roman" panose="02020603050405020304" pitchFamily="18" charset="0"/>
              </a:rPr>
              <a:t>.</a:t>
            </a:r>
          </a:p>
          <a:p>
            <a:pPr marL="457200" indent="-457200" algn="l">
              <a:lnSpc>
                <a:spcPct val="150000"/>
              </a:lnSpc>
              <a:buFont typeface="Arial" panose="020B0604020202020204" pitchFamily="34" charset="0"/>
              <a:buChar char="•"/>
            </a:pPr>
            <a:r>
              <a:rPr lang="ru-RU" sz="2200" dirty="0" smtClean="0">
                <a:solidFill>
                  <a:schemeClr val="tx1"/>
                </a:solidFill>
                <a:latin typeface="Times New Roman" panose="02020603050405020304" pitchFamily="18" charset="0"/>
                <a:cs typeface="Times New Roman" panose="02020603050405020304" pitchFamily="18" charset="0"/>
              </a:rPr>
              <a:t>Речевое </a:t>
            </a:r>
            <a:r>
              <a:rPr lang="ru-RU" sz="2200" dirty="0">
                <a:solidFill>
                  <a:schemeClr val="tx1"/>
                </a:solidFill>
                <a:latin typeface="Times New Roman" panose="02020603050405020304" pitchFamily="18" charset="0"/>
                <a:cs typeface="Times New Roman" panose="02020603050405020304" pitchFamily="18" charset="0"/>
              </a:rPr>
              <a:t>развитие – овладение </a:t>
            </a:r>
            <a:r>
              <a:rPr lang="ru-RU" sz="2200" dirty="0" smtClean="0">
                <a:solidFill>
                  <a:schemeClr val="tx1"/>
                </a:solidFill>
                <a:latin typeface="Times New Roman" panose="02020603050405020304" pitchFamily="18" charset="0"/>
                <a:cs typeface="Times New Roman" panose="02020603050405020304" pitchFamily="18" charset="0"/>
              </a:rPr>
              <a:t>речью, </a:t>
            </a:r>
            <a:r>
              <a:rPr lang="ru-RU" sz="2200" dirty="0">
                <a:solidFill>
                  <a:schemeClr val="tx1"/>
                </a:solidFill>
                <a:latin typeface="Times New Roman" panose="02020603050405020304" pitchFamily="18" charset="0"/>
                <a:cs typeface="Times New Roman" panose="02020603050405020304" pitchFamily="18" charset="0"/>
              </a:rPr>
              <a:t>как средством общения и культуры, </a:t>
            </a:r>
            <a:r>
              <a:rPr lang="ru-RU" sz="2200" dirty="0" smtClean="0">
                <a:solidFill>
                  <a:schemeClr val="tx1"/>
                </a:solidFill>
                <a:latin typeface="Times New Roman" panose="02020603050405020304" pitchFamily="18" charset="0"/>
                <a:cs typeface="Times New Roman" panose="02020603050405020304" pitchFamily="18" charset="0"/>
              </a:rPr>
              <a:t>обогащение </a:t>
            </a:r>
            <a:r>
              <a:rPr lang="ru-RU" sz="2200" dirty="0">
                <a:solidFill>
                  <a:schemeClr val="tx1"/>
                </a:solidFill>
                <a:latin typeface="Times New Roman" panose="02020603050405020304" pitchFamily="18" charset="0"/>
                <a:cs typeface="Times New Roman" panose="02020603050405020304" pitchFamily="18" charset="0"/>
              </a:rPr>
              <a:t>активного словаря</a:t>
            </a:r>
            <a:r>
              <a:rPr lang="ru-RU" sz="2200" dirty="0" smtClean="0">
                <a:solidFill>
                  <a:schemeClr val="tx1"/>
                </a:solidFill>
                <a:latin typeface="Times New Roman" panose="02020603050405020304" pitchFamily="18" charset="0"/>
                <a:cs typeface="Times New Roman" panose="02020603050405020304" pitchFamily="18" charset="0"/>
              </a:rPr>
              <a:t>.</a:t>
            </a:r>
          </a:p>
          <a:p>
            <a:pPr marL="457200" indent="-457200" algn="l">
              <a:lnSpc>
                <a:spcPct val="150000"/>
              </a:lnSpc>
              <a:buFont typeface="Arial" panose="020B0604020202020204" pitchFamily="34" charset="0"/>
              <a:buChar char="•"/>
            </a:pPr>
            <a:r>
              <a:rPr lang="ru-RU" sz="2200" dirty="0" smtClean="0">
                <a:solidFill>
                  <a:schemeClr val="tx1"/>
                </a:solidFill>
                <a:latin typeface="Times New Roman" panose="02020603050405020304" pitchFamily="18" charset="0"/>
                <a:cs typeface="Times New Roman" panose="02020603050405020304" pitchFamily="18" charset="0"/>
              </a:rPr>
              <a:t>Социально-коммуникативное </a:t>
            </a:r>
            <a:r>
              <a:rPr lang="ru-RU" sz="2200" dirty="0">
                <a:solidFill>
                  <a:schemeClr val="tx1"/>
                </a:solidFill>
                <a:latin typeface="Times New Roman" panose="02020603050405020304" pitchFamily="18" charset="0"/>
                <a:cs typeface="Times New Roman" panose="02020603050405020304" pitchFamily="18" charset="0"/>
              </a:rPr>
              <a:t>развитие – развитие общения и взаимодействия ребёнка со  взрослыми и сверстниками, </a:t>
            </a:r>
            <a:r>
              <a:rPr lang="ru-RU" sz="2200" dirty="0" smtClean="0">
                <a:solidFill>
                  <a:schemeClr val="tx1"/>
                </a:solidFill>
                <a:latin typeface="Times New Roman" panose="02020603050405020304" pitchFamily="18" charset="0"/>
                <a:cs typeface="Times New Roman" panose="02020603050405020304" pitchFamily="18" charset="0"/>
              </a:rPr>
              <a:t>становление </a:t>
            </a:r>
            <a:r>
              <a:rPr lang="ru-RU" sz="2200" dirty="0">
                <a:solidFill>
                  <a:schemeClr val="tx1"/>
                </a:solidFill>
                <a:latin typeface="Times New Roman" panose="02020603050405020304" pitchFamily="18" charset="0"/>
                <a:cs typeface="Times New Roman" panose="02020603050405020304" pitchFamily="18" charset="0"/>
              </a:rPr>
              <a:t>самостоятельности</a:t>
            </a:r>
            <a:r>
              <a:rPr lang="ru-RU" sz="2200" dirty="0" smtClean="0">
                <a:solidFill>
                  <a:schemeClr val="tx1"/>
                </a:solidFill>
                <a:latin typeface="Times New Roman" panose="02020603050405020304" pitchFamily="18" charset="0"/>
                <a:cs typeface="Times New Roman" panose="02020603050405020304" pitchFamily="18" charset="0"/>
              </a:rPr>
              <a:t>.</a:t>
            </a:r>
          </a:p>
          <a:p>
            <a:pPr marL="457200" indent="-457200" algn="l">
              <a:lnSpc>
                <a:spcPct val="150000"/>
              </a:lnSpc>
              <a:buFont typeface="Arial" panose="020B0604020202020204" pitchFamily="34" charset="0"/>
              <a:buChar char="•"/>
            </a:pPr>
            <a:r>
              <a:rPr lang="ru-RU" sz="2200" dirty="0" smtClean="0">
                <a:solidFill>
                  <a:schemeClr val="tx1"/>
                </a:solidFill>
                <a:latin typeface="Times New Roman" panose="02020603050405020304" pitchFamily="18" charset="0"/>
                <a:cs typeface="Times New Roman" panose="02020603050405020304" pitchFamily="18" charset="0"/>
              </a:rPr>
              <a:t>Физическое </a:t>
            </a:r>
            <a:r>
              <a:rPr lang="ru-RU" sz="2200" dirty="0">
                <a:solidFill>
                  <a:schemeClr val="tx1"/>
                </a:solidFill>
                <a:latin typeface="Times New Roman" panose="02020603050405020304" pitchFamily="18" charset="0"/>
                <a:cs typeface="Times New Roman" panose="02020603050405020304" pitchFamily="18" charset="0"/>
              </a:rPr>
              <a:t>развитие – развитие координаций движений, крупной и мелкой моторики обеих рук.</a:t>
            </a:r>
            <a:br>
              <a:rPr lang="ru-RU" sz="2200" dirty="0">
                <a:solidFill>
                  <a:schemeClr val="tx1"/>
                </a:solidFill>
                <a:latin typeface="Times New Roman" panose="02020603050405020304" pitchFamily="18" charset="0"/>
                <a:cs typeface="Times New Roman" panose="02020603050405020304" pitchFamily="18" charset="0"/>
              </a:rPr>
            </a:br>
            <a:endParaRPr lang="ru-RU"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503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25964"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476673"/>
            <a:ext cx="7772400" cy="1080119"/>
          </a:xfrm>
        </p:spPr>
        <p:txBody>
          <a:bodyPr/>
          <a:lstStyle/>
          <a:p>
            <a:r>
              <a:rPr lang="ru-RU" b="1" dirty="0">
                <a:solidFill>
                  <a:srgbClr val="0070C0"/>
                </a:solidFill>
              </a:rPr>
              <a:t>Игровая панель Лабиринт.</a:t>
            </a:r>
            <a:endParaRPr lang="ru-RU" dirty="0">
              <a:solidFill>
                <a:srgbClr val="0070C0"/>
              </a:solidFill>
            </a:endParaRPr>
          </a:p>
        </p:txBody>
      </p:sp>
      <p:sp>
        <p:nvSpPr>
          <p:cNvPr id="3" name="Подзаголовок 2"/>
          <p:cNvSpPr>
            <a:spLocks noGrp="1"/>
          </p:cNvSpPr>
          <p:nvPr>
            <p:ph type="subTitle" idx="1"/>
          </p:nvPr>
        </p:nvSpPr>
        <p:spPr>
          <a:xfrm>
            <a:off x="3995936" y="1628800"/>
            <a:ext cx="4752528" cy="3865984"/>
          </a:xfrm>
        </p:spPr>
        <p:txBody>
          <a:bodyPr>
            <a:noAutofit/>
          </a:bodyPr>
          <a:lstStyle/>
          <a:p>
            <a:pPr algn="l"/>
            <a:r>
              <a:rPr lang="ru-RU" sz="2200" dirty="0" smtClean="0">
                <a:solidFill>
                  <a:schemeClr val="tx1"/>
                </a:solidFill>
                <a:latin typeface="Times New Roman" panose="02020603050405020304" pitchFamily="18" charset="0"/>
                <a:cs typeface="Times New Roman" panose="02020603050405020304" pitchFamily="18" charset="0"/>
              </a:rPr>
              <a:t>Задачи: </a:t>
            </a:r>
          </a:p>
          <a:p>
            <a:pPr marL="457200" indent="-457200" algn="l">
              <a:buFont typeface="Arial"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азвивается пространственная ориентация; </a:t>
            </a:r>
          </a:p>
          <a:p>
            <a:pPr marL="457200" indent="-457200" algn="l">
              <a:buFont typeface="Arial" charset="0"/>
              <a:buChar char="•"/>
            </a:pPr>
            <a:r>
              <a:rPr lang="ru-RU" sz="2200" dirty="0">
                <a:solidFill>
                  <a:schemeClr val="tx1"/>
                </a:solidFill>
                <a:latin typeface="Times New Roman" panose="02020603050405020304" pitchFamily="18" charset="0"/>
                <a:cs typeface="Times New Roman" panose="02020603050405020304" pitchFamily="18" charset="0"/>
              </a:rPr>
              <a:t>у</a:t>
            </a:r>
            <a:r>
              <a:rPr lang="ru-RU" sz="2200" dirty="0" smtClean="0">
                <a:solidFill>
                  <a:schemeClr val="tx1"/>
                </a:solidFill>
                <a:latin typeface="Times New Roman" panose="02020603050405020304" pitchFamily="18" charset="0"/>
                <a:cs typeface="Times New Roman" panose="02020603050405020304" pitchFamily="18" charset="0"/>
              </a:rPr>
              <a:t>сваивается </a:t>
            </a:r>
            <a:r>
              <a:rPr lang="ru-RU" sz="2200" dirty="0">
                <a:solidFill>
                  <a:schemeClr val="tx1"/>
                </a:solidFill>
                <a:latin typeface="Times New Roman" panose="02020603050405020304" pitchFamily="18" charset="0"/>
                <a:cs typeface="Times New Roman" panose="02020603050405020304" pitchFamily="18" charset="0"/>
              </a:rPr>
              <a:t>кинестетический образ </a:t>
            </a:r>
            <a:r>
              <a:rPr lang="ru-RU" sz="2200" dirty="0" smtClean="0">
                <a:solidFill>
                  <a:schemeClr val="tx1"/>
                </a:solidFill>
                <a:latin typeface="Times New Roman" panose="02020603050405020304" pitchFamily="18" charset="0"/>
                <a:cs typeface="Times New Roman" panose="02020603050405020304" pitchFamily="18" charset="0"/>
              </a:rPr>
              <a:t>букв</a:t>
            </a:r>
            <a:r>
              <a:rPr lang="ru-RU" sz="2200" dirty="0">
                <a:solidFill>
                  <a:schemeClr val="tx1"/>
                </a:solidFill>
                <a:latin typeface="Times New Roman" panose="02020603050405020304" pitchFamily="18" charset="0"/>
                <a:cs typeface="Times New Roman" panose="02020603050405020304" pitchFamily="18" charset="0"/>
              </a:rPr>
              <a:t>;</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азвивается </a:t>
            </a:r>
            <a:r>
              <a:rPr lang="ru-RU" sz="2200" dirty="0">
                <a:solidFill>
                  <a:schemeClr val="tx1"/>
                </a:solidFill>
                <a:latin typeface="Times New Roman" panose="02020603050405020304" pitchFamily="18" charset="0"/>
                <a:cs typeface="Times New Roman" panose="02020603050405020304" pitchFamily="18" charset="0"/>
              </a:rPr>
              <a:t>внимание и зрительная </a:t>
            </a:r>
            <a:r>
              <a:rPr lang="ru-RU" sz="2200" dirty="0" smtClean="0">
                <a:solidFill>
                  <a:schemeClr val="tx1"/>
                </a:solidFill>
                <a:latin typeface="Times New Roman" panose="02020603050405020304" pitchFamily="18" charset="0"/>
                <a:cs typeface="Times New Roman" panose="02020603050405020304" pitchFamily="18" charset="0"/>
              </a:rPr>
              <a:t>память</a:t>
            </a:r>
            <a:r>
              <a:rPr lang="ru-RU" sz="2200" dirty="0">
                <a:solidFill>
                  <a:schemeClr val="tx1"/>
                </a:solidFill>
                <a:latin typeface="Times New Roman" panose="02020603050405020304" pitchFamily="18" charset="0"/>
                <a:cs typeface="Times New Roman" panose="02020603050405020304" pitchFamily="18" charset="0"/>
              </a:rPr>
              <a:t>;</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buFont typeface="Arial" charset="0"/>
              <a:buChar char="•"/>
            </a:pPr>
            <a:r>
              <a:rPr lang="ru-RU" sz="2200" dirty="0">
                <a:solidFill>
                  <a:schemeClr val="tx1"/>
                </a:solidFill>
                <a:latin typeface="Times New Roman" panose="02020603050405020304" pitchFamily="18" charset="0"/>
                <a:cs typeface="Times New Roman" panose="02020603050405020304" pitchFamily="18" charset="0"/>
              </a:rPr>
              <a:t>п</a:t>
            </a:r>
            <a:r>
              <a:rPr lang="ru-RU" sz="2200" dirty="0" smtClean="0">
                <a:solidFill>
                  <a:schemeClr val="tx1"/>
                </a:solidFill>
                <a:latin typeface="Times New Roman" panose="02020603050405020304" pitchFamily="18" charset="0"/>
                <a:cs typeface="Times New Roman" panose="02020603050405020304" pitchFamily="18" charset="0"/>
              </a:rPr>
              <a:t>роисходит обогащение </a:t>
            </a:r>
            <a:r>
              <a:rPr lang="ru-RU" sz="2200" dirty="0">
                <a:solidFill>
                  <a:schemeClr val="tx1"/>
                </a:solidFill>
                <a:latin typeface="Times New Roman" panose="02020603050405020304" pitchFamily="18" charset="0"/>
                <a:cs typeface="Times New Roman" panose="02020603050405020304" pitchFamily="18" charset="0"/>
              </a:rPr>
              <a:t>активизации словаря, в процессе чего дети свободно общаются и взаимодействуют со взрослыми и сверстниками.</a:t>
            </a:r>
          </a:p>
        </p:txBody>
      </p:sp>
      <p:pic>
        <p:nvPicPr>
          <p:cNvPr id="5" name="Рисунок 4" descr="https://lam-russia.ru/thumb/2/mleBqh3UmpkrTsTlW0ViFQ/600r600/d/446-3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12776"/>
            <a:ext cx="3456384" cy="4824536"/>
          </a:xfrm>
          <a:prstGeom prst="rect">
            <a:avLst/>
          </a:prstGeom>
          <a:noFill/>
          <a:ln>
            <a:noFill/>
          </a:ln>
        </p:spPr>
      </p:pic>
    </p:spTree>
    <p:extLst>
      <p:ext uri="{BB962C8B-B14F-4D97-AF65-F5344CB8AC3E}">
        <p14:creationId xmlns:p14="http://schemas.microsoft.com/office/powerpoint/2010/main" val="1271284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1156"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476673"/>
            <a:ext cx="7772400" cy="1080119"/>
          </a:xfrm>
        </p:spPr>
        <p:txBody>
          <a:bodyPr/>
          <a:lstStyle/>
          <a:p>
            <a:r>
              <a:rPr lang="ru-RU" b="1" dirty="0">
                <a:solidFill>
                  <a:srgbClr val="0070C0"/>
                </a:solidFill>
              </a:rPr>
              <a:t>Игровая панель «Домики»</a:t>
            </a:r>
            <a:endParaRPr lang="ru-RU" dirty="0">
              <a:solidFill>
                <a:srgbClr val="0070C0"/>
              </a:solidFill>
            </a:endParaRPr>
          </a:p>
        </p:txBody>
      </p:sp>
      <p:sp>
        <p:nvSpPr>
          <p:cNvPr id="3" name="Подзаголовок 2"/>
          <p:cNvSpPr>
            <a:spLocks noGrp="1"/>
          </p:cNvSpPr>
          <p:nvPr>
            <p:ph type="subTitle" idx="1"/>
          </p:nvPr>
        </p:nvSpPr>
        <p:spPr>
          <a:xfrm>
            <a:off x="827584" y="2060848"/>
            <a:ext cx="3960440" cy="3932984"/>
          </a:xfrm>
        </p:spPr>
        <p:txBody>
          <a:bodyPr>
            <a:normAutofit/>
          </a:bodyPr>
          <a:lstStyle/>
          <a:p>
            <a:pPr>
              <a:lnSpc>
                <a:spcPct val="150000"/>
              </a:lnSpc>
            </a:pPr>
            <a:r>
              <a:rPr lang="ru-RU" sz="2200" dirty="0" smtClean="0">
                <a:solidFill>
                  <a:schemeClr val="tx1"/>
                </a:solidFill>
                <a:latin typeface="Times New Roman" panose="02020603050405020304" pitchFamily="18" charset="0"/>
                <a:cs typeface="Times New Roman" panose="02020603050405020304" pitchFamily="18" charset="0"/>
              </a:rPr>
              <a:t>Задачи:</a:t>
            </a:r>
          </a:p>
          <a:p>
            <a:pPr marL="457200" indent="-457200" algn="l">
              <a:lnSpc>
                <a:spcPct val="150000"/>
              </a:lnSpc>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ф</a:t>
            </a:r>
            <a:r>
              <a:rPr lang="ru-RU" sz="2200" dirty="0" smtClean="0">
                <a:solidFill>
                  <a:schemeClr val="tx1"/>
                </a:solidFill>
                <a:latin typeface="Times New Roman" panose="02020603050405020304" pitchFamily="18" charset="0"/>
                <a:cs typeface="Times New Roman" panose="02020603050405020304" pitchFamily="18" charset="0"/>
              </a:rPr>
              <a:t>ормирование </a:t>
            </a:r>
            <a:r>
              <a:rPr lang="ru-RU" sz="2200" dirty="0">
                <a:solidFill>
                  <a:schemeClr val="tx1"/>
                </a:solidFill>
                <a:latin typeface="Times New Roman" panose="02020603050405020304" pitchFamily="18" charset="0"/>
                <a:cs typeface="Times New Roman" panose="02020603050405020304" pitchFamily="18" charset="0"/>
              </a:rPr>
              <a:t>знаний о цветах, геометрических </a:t>
            </a:r>
            <a:r>
              <a:rPr lang="ru-RU" sz="2200" dirty="0" smtClean="0">
                <a:solidFill>
                  <a:schemeClr val="tx1"/>
                </a:solidFill>
                <a:latin typeface="Times New Roman" panose="02020603050405020304" pitchFamily="18" charset="0"/>
                <a:cs typeface="Times New Roman" panose="02020603050405020304" pitchFamily="18" charset="0"/>
              </a:rPr>
              <a:t>фигурах</a:t>
            </a:r>
            <a:r>
              <a:rPr lang="ru-RU" sz="2200" dirty="0">
                <a:solidFill>
                  <a:schemeClr val="tx1"/>
                </a:solidFill>
                <a:latin typeface="Times New Roman" panose="02020603050405020304" pitchFamily="18" charset="0"/>
                <a:cs typeface="Times New Roman" panose="02020603050405020304" pitchFamily="18" charset="0"/>
              </a:rPr>
              <a:t>;</a:t>
            </a:r>
            <a:endParaRPr lang="ru-RU" sz="2200" dirty="0" smtClean="0">
              <a:solidFill>
                <a:schemeClr val="tx1"/>
              </a:solidFill>
              <a:latin typeface="Times New Roman" panose="02020603050405020304" pitchFamily="18" charset="0"/>
              <a:cs typeface="Times New Roman" panose="02020603050405020304" pitchFamily="18" charset="0"/>
            </a:endParaRPr>
          </a:p>
          <a:p>
            <a:pPr marL="457200" indent="-457200" algn="l">
              <a:lnSpc>
                <a:spcPct val="150000"/>
              </a:lnSpc>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азвитие </a:t>
            </a:r>
            <a:r>
              <a:rPr lang="ru-RU" sz="2200" dirty="0">
                <a:solidFill>
                  <a:schemeClr val="tx1"/>
                </a:solidFill>
                <a:latin typeface="Times New Roman" panose="02020603050405020304" pitchFamily="18" charset="0"/>
                <a:cs typeface="Times New Roman" panose="02020603050405020304" pitchFamily="18" charset="0"/>
              </a:rPr>
              <a:t>внимания и зрительной памяти.</a:t>
            </a:r>
          </a:p>
        </p:txBody>
      </p:sp>
      <p:pic>
        <p:nvPicPr>
          <p:cNvPr id="6" name="Рисунок 5" descr="https://lam-russia.ru/thumb/2/vTjUAcsH8xA8htC7X4lM5A/600r600/d/446-10_2.jpg"/>
          <p:cNvPicPr/>
          <p:nvPr/>
        </p:nvPicPr>
        <p:blipFill rotWithShape="1">
          <a:blip r:embed="rId3" cstate="print">
            <a:extLst>
              <a:ext uri="{28A0092B-C50C-407E-A947-70E740481C1C}">
                <a14:useLocalDpi xmlns:a14="http://schemas.microsoft.com/office/drawing/2010/main" val="0"/>
              </a:ext>
            </a:extLst>
          </a:blip>
          <a:srcRect t="-4549" r="21787" b="1"/>
          <a:stretch/>
        </p:blipFill>
        <p:spPr bwMode="auto">
          <a:xfrm>
            <a:off x="5004048" y="1268760"/>
            <a:ext cx="3592833" cy="5044007"/>
          </a:xfrm>
          <a:prstGeom prst="rect">
            <a:avLst/>
          </a:prstGeom>
          <a:noFill/>
          <a:ln>
            <a:noFill/>
          </a:ln>
        </p:spPr>
      </p:pic>
    </p:spTree>
    <p:extLst>
      <p:ext uri="{BB962C8B-B14F-4D97-AF65-F5344CB8AC3E}">
        <p14:creationId xmlns:p14="http://schemas.microsoft.com/office/powerpoint/2010/main" val="228344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404665"/>
            <a:ext cx="7772400" cy="1080119"/>
          </a:xfrm>
        </p:spPr>
        <p:txBody>
          <a:bodyPr>
            <a:normAutofit/>
          </a:bodyPr>
          <a:lstStyle/>
          <a:p>
            <a:r>
              <a:rPr lang="ru-RU" b="1" dirty="0" smtClean="0">
                <a:solidFill>
                  <a:srgbClr val="0070C0"/>
                </a:solidFill>
              </a:rPr>
              <a:t>Игровая </a:t>
            </a:r>
            <a:r>
              <a:rPr lang="ru-RU" b="1" dirty="0">
                <a:solidFill>
                  <a:srgbClr val="0070C0"/>
                </a:solidFill>
              </a:rPr>
              <a:t>панель </a:t>
            </a:r>
            <a:r>
              <a:rPr lang="ru-RU" b="1" dirty="0" smtClean="0">
                <a:solidFill>
                  <a:srgbClr val="0070C0"/>
                </a:solidFill>
              </a:rPr>
              <a:t>«Дождик»</a:t>
            </a:r>
            <a:endParaRPr lang="ru-RU" dirty="0">
              <a:solidFill>
                <a:srgbClr val="0070C0"/>
              </a:solidFill>
            </a:endParaRPr>
          </a:p>
        </p:txBody>
      </p:sp>
      <p:sp>
        <p:nvSpPr>
          <p:cNvPr id="3" name="Подзаголовок 2"/>
          <p:cNvSpPr>
            <a:spLocks noGrp="1"/>
          </p:cNvSpPr>
          <p:nvPr>
            <p:ph type="subTitle" idx="1"/>
          </p:nvPr>
        </p:nvSpPr>
        <p:spPr>
          <a:xfrm>
            <a:off x="611560" y="1509707"/>
            <a:ext cx="5472608" cy="3721968"/>
          </a:xfrm>
        </p:spPr>
        <p:txBody>
          <a:bodyPr>
            <a:noAutofit/>
          </a:bodyPr>
          <a:lstStyle/>
          <a:p>
            <a:pPr>
              <a:lnSpc>
                <a:spcPct val="170000"/>
              </a:lnSpc>
            </a:pPr>
            <a:r>
              <a:rPr lang="ru-RU" sz="2200" dirty="0" smtClean="0">
                <a:solidFill>
                  <a:schemeClr val="tx1"/>
                </a:solidFill>
                <a:latin typeface="Times New Roman" panose="02020603050405020304" pitchFamily="18" charset="0"/>
                <a:cs typeface="Times New Roman" panose="02020603050405020304" pitchFamily="18" charset="0"/>
              </a:rPr>
              <a:t>Задачи:</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азвитие </a:t>
            </a:r>
            <a:r>
              <a:rPr lang="ru-RU" sz="2200" dirty="0">
                <a:solidFill>
                  <a:schemeClr val="tx1"/>
                </a:solidFill>
                <a:latin typeface="Times New Roman" panose="02020603050405020304" pitchFamily="18" charset="0"/>
                <a:cs typeface="Times New Roman" panose="02020603050405020304" pitchFamily="18" charset="0"/>
              </a:rPr>
              <a:t>зрительно-моторной координации;</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р</a:t>
            </a:r>
            <a:r>
              <a:rPr lang="ru-RU" sz="2200" dirty="0" smtClean="0">
                <a:solidFill>
                  <a:schemeClr val="tx1"/>
                </a:solidFill>
                <a:latin typeface="Times New Roman" panose="02020603050405020304" pitchFamily="18" charset="0"/>
                <a:cs typeface="Times New Roman" panose="02020603050405020304" pitchFamily="18" charset="0"/>
              </a:rPr>
              <a:t>азвитие </a:t>
            </a:r>
            <a:r>
              <a:rPr lang="ru-RU" sz="2200" dirty="0">
                <a:solidFill>
                  <a:schemeClr val="tx1"/>
                </a:solidFill>
                <a:latin typeface="Times New Roman" panose="02020603050405020304" pitchFamily="18" charset="0"/>
                <a:cs typeface="Times New Roman" panose="02020603050405020304" pitchFamily="18" charset="0"/>
              </a:rPr>
              <a:t>понимания пространственных отношений (влево–вправо, вверх–вниз);</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ф</a:t>
            </a:r>
            <a:r>
              <a:rPr lang="ru-RU" sz="2200" dirty="0" smtClean="0">
                <a:solidFill>
                  <a:schemeClr val="tx1"/>
                </a:solidFill>
                <a:latin typeface="Times New Roman" panose="02020603050405020304" pitchFamily="18" charset="0"/>
                <a:cs typeface="Times New Roman" panose="02020603050405020304" pitchFamily="18" charset="0"/>
              </a:rPr>
              <a:t>ормирование </a:t>
            </a:r>
            <a:r>
              <a:rPr lang="ru-RU" sz="2200" dirty="0">
                <a:solidFill>
                  <a:schemeClr val="tx1"/>
                </a:solidFill>
                <a:latin typeface="Times New Roman" panose="02020603050405020304" pitchFamily="18" charset="0"/>
                <a:cs typeface="Times New Roman" panose="02020603050405020304" pitchFamily="18" charset="0"/>
              </a:rPr>
              <a:t>целенаправленности и </a:t>
            </a:r>
            <a:r>
              <a:rPr lang="ru-RU" sz="2200" dirty="0" err="1">
                <a:solidFill>
                  <a:schemeClr val="tx1"/>
                </a:solidFill>
                <a:latin typeface="Times New Roman" panose="02020603050405020304" pitchFamily="18" charset="0"/>
                <a:cs typeface="Times New Roman" panose="02020603050405020304" pitchFamily="18" charset="0"/>
              </a:rPr>
              <a:t>саморегуляции</a:t>
            </a:r>
            <a:r>
              <a:rPr lang="ru-RU" sz="2200" dirty="0">
                <a:solidFill>
                  <a:schemeClr val="tx1"/>
                </a:solidFill>
                <a:latin typeface="Times New Roman" panose="02020603050405020304" pitchFamily="18" charset="0"/>
                <a:cs typeface="Times New Roman" panose="02020603050405020304" pitchFamily="18" charset="0"/>
              </a:rPr>
              <a:t> своих действий;</a:t>
            </a:r>
          </a:p>
          <a:p>
            <a:pPr marL="457200" indent="-457200" algn="l">
              <a:buFont typeface="Arial" panose="020B0604020202020204" pitchFamily="34" charset="0"/>
              <a:buChar char="•"/>
            </a:pPr>
            <a:r>
              <a:rPr lang="ru-RU" sz="2200" dirty="0">
                <a:solidFill>
                  <a:schemeClr val="tx1"/>
                </a:solidFill>
                <a:latin typeface="Times New Roman" panose="02020603050405020304" pitchFamily="18" charset="0"/>
                <a:cs typeface="Times New Roman" panose="02020603050405020304" pitchFamily="18" charset="0"/>
              </a:rPr>
              <a:t>с</a:t>
            </a:r>
            <a:r>
              <a:rPr lang="ru-RU" sz="2200" dirty="0" smtClean="0">
                <a:solidFill>
                  <a:schemeClr val="tx1"/>
                </a:solidFill>
                <a:latin typeface="Times New Roman" panose="02020603050405020304" pitchFamily="18" charset="0"/>
                <a:cs typeface="Times New Roman" panose="02020603050405020304" pitchFamily="18" charset="0"/>
              </a:rPr>
              <a:t>тимулирование </a:t>
            </a:r>
            <a:r>
              <a:rPr lang="ru-RU" sz="2200" dirty="0">
                <a:solidFill>
                  <a:schemeClr val="tx1"/>
                </a:solidFill>
                <a:latin typeface="Times New Roman" panose="02020603050405020304" pitchFamily="18" charset="0"/>
                <a:cs typeface="Times New Roman" panose="02020603050405020304" pitchFamily="18" charset="0"/>
              </a:rPr>
              <a:t>межполушарного взаимодействия функций головного мозга.</a:t>
            </a:r>
          </a:p>
          <a:p>
            <a:pPr algn="l">
              <a:lnSpc>
                <a:spcPct val="170000"/>
              </a:lnSpc>
            </a:pPr>
            <a:endParaRPr lang="ru-RU" sz="2200" dirty="0">
              <a:latin typeface="Times New Roman" panose="02020603050405020304" pitchFamily="18" charset="0"/>
              <a:cs typeface="Times New Roman" panose="02020603050405020304" pitchFamily="18" charset="0"/>
            </a:endParaRPr>
          </a:p>
        </p:txBody>
      </p:sp>
      <p:pic>
        <p:nvPicPr>
          <p:cNvPr id="5" name="Рисунок 4" descr="Игровая панель &quot;ДОЖДИК&quot;"/>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700808"/>
            <a:ext cx="2304256" cy="3564880"/>
          </a:xfrm>
          <a:prstGeom prst="rect">
            <a:avLst/>
          </a:prstGeom>
          <a:noFill/>
          <a:ln>
            <a:noFill/>
          </a:ln>
        </p:spPr>
      </p:pic>
    </p:spTree>
    <p:extLst>
      <p:ext uri="{BB962C8B-B14F-4D97-AF65-F5344CB8AC3E}">
        <p14:creationId xmlns:p14="http://schemas.microsoft.com/office/powerpoint/2010/main" val="2228715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620689"/>
            <a:ext cx="7772400" cy="1080119"/>
          </a:xfrm>
        </p:spPr>
        <p:txBody>
          <a:bodyPr>
            <a:normAutofit/>
          </a:bodyPr>
          <a:lstStyle/>
          <a:p>
            <a:r>
              <a:rPr lang="ru-RU" b="1" dirty="0">
                <a:solidFill>
                  <a:srgbClr val="0070C0"/>
                </a:solidFill>
                <a:latin typeface="Times New Roman" panose="02020603050405020304" pitchFamily="18" charset="0"/>
                <a:cs typeface="Times New Roman" panose="02020603050405020304" pitchFamily="18" charset="0"/>
              </a:rPr>
              <a:t>Игровая панель </a:t>
            </a:r>
            <a:r>
              <a:rPr lang="ru-RU" b="1" dirty="0" smtClean="0">
                <a:solidFill>
                  <a:srgbClr val="0070C0"/>
                </a:solidFill>
                <a:latin typeface="Times New Roman" panose="02020603050405020304" pitchFamily="18" charset="0"/>
                <a:cs typeface="Times New Roman" panose="02020603050405020304" pitchFamily="18" charset="0"/>
              </a:rPr>
              <a:t>«Охотник»</a:t>
            </a:r>
            <a:endParaRPr lang="ru-RU" b="1" dirty="0">
              <a:solidFill>
                <a:srgbClr val="0070C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611560" y="1844824"/>
            <a:ext cx="5040560" cy="3433936"/>
          </a:xfrm>
        </p:spPr>
        <p:txBody>
          <a:bodyPr>
            <a:normAutofit fontScale="25000" lnSpcReduction="20000"/>
          </a:bodyPr>
          <a:lstStyle/>
          <a:p>
            <a:pPr>
              <a:lnSpc>
                <a:spcPct val="170000"/>
              </a:lnSpc>
            </a:pPr>
            <a:r>
              <a:rPr lang="ru-RU" sz="8800" dirty="0" smtClean="0">
                <a:solidFill>
                  <a:schemeClr val="tx1"/>
                </a:solidFill>
                <a:latin typeface="Times New Roman" panose="02020603050405020304" pitchFamily="18" charset="0"/>
                <a:cs typeface="Times New Roman" panose="02020603050405020304" pitchFamily="18" charset="0"/>
              </a:rPr>
              <a:t>Задачи:</a:t>
            </a:r>
          </a:p>
          <a:p>
            <a:pPr marL="457200" indent="-457200" algn="l">
              <a:lnSpc>
                <a:spcPct val="120000"/>
              </a:lnSpc>
              <a:buFont typeface="Arial" panose="020B0604020202020204" pitchFamily="34" charset="0"/>
              <a:buChar char="•"/>
            </a:pPr>
            <a:r>
              <a:rPr lang="ru-RU" sz="8800" dirty="0">
                <a:solidFill>
                  <a:schemeClr val="tx1"/>
                </a:solidFill>
                <a:latin typeface="Times New Roman" panose="02020603050405020304" pitchFamily="18" charset="0"/>
                <a:cs typeface="Times New Roman" panose="02020603050405020304" pitchFamily="18" charset="0"/>
              </a:rPr>
              <a:t>р</a:t>
            </a:r>
            <a:r>
              <a:rPr lang="ru-RU" sz="8800" dirty="0" smtClean="0">
                <a:solidFill>
                  <a:schemeClr val="tx1"/>
                </a:solidFill>
                <a:latin typeface="Times New Roman" panose="02020603050405020304" pitchFamily="18" charset="0"/>
                <a:cs typeface="Times New Roman" panose="02020603050405020304" pitchFamily="18" charset="0"/>
              </a:rPr>
              <a:t>азвитие </a:t>
            </a:r>
            <a:r>
              <a:rPr lang="ru-RU" sz="8800" dirty="0">
                <a:solidFill>
                  <a:schemeClr val="tx1"/>
                </a:solidFill>
                <a:latin typeface="Times New Roman" panose="02020603050405020304" pitchFamily="18" charset="0"/>
                <a:cs typeface="Times New Roman" panose="02020603050405020304" pitchFamily="18" charset="0"/>
              </a:rPr>
              <a:t>зрительно-моторной координации;</a:t>
            </a:r>
          </a:p>
          <a:p>
            <a:pPr marL="457200" indent="-457200" algn="l">
              <a:lnSpc>
                <a:spcPct val="120000"/>
              </a:lnSpc>
              <a:buFont typeface="Arial" panose="020B0604020202020204" pitchFamily="34" charset="0"/>
              <a:buChar char="•"/>
            </a:pPr>
            <a:r>
              <a:rPr lang="ru-RU" sz="8800" dirty="0">
                <a:solidFill>
                  <a:schemeClr val="tx1"/>
                </a:solidFill>
                <a:latin typeface="Times New Roman" panose="02020603050405020304" pitchFamily="18" charset="0"/>
                <a:cs typeface="Times New Roman" panose="02020603050405020304" pitchFamily="18" charset="0"/>
              </a:rPr>
              <a:t>р</a:t>
            </a:r>
            <a:r>
              <a:rPr lang="ru-RU" sz="8800" dirty="0" smtClean="0">
                <a:solidFill>
                  <a:schemeClr val="tx1"/>
                </a:solidFill>
                <a:latin typeface="Times New Roman" panose="02020603050405020304" pitchFamily="18" charset="0"/>
                <a:cs typeface="Times New Roman" panose="02020603050405020304" pitchFamily="18" charset="0"/>
              </a:rPr>
              <a:t>азвитие </a:t>
            </a:r>
            <a:r>
              <a:rPr lang="ru-RU" sz="8800" dirty="0">
                <a:solidFill>
                  <a:schemeClr val="tx1"/>
                </a:solidFill>
                <a:latin typeface="Times New Roman" panose="02020603050405020304" pitchFamily="18" charset="0"/>
                <a:cs typeface="Times New Roman" panose="02020603050405020304" pitchFamily="18" charset="0"/>
              </a:rPr>
              <a:t>пространственной ориентации;</a:t>
            </a:r>
          </a:p>
          <a:p>
            <a:pPr marL="457200" indent="-457200" algn="l">
              <a:lnSpc>
                <a:spcPct val="120000"/>
              </a:lnSpc>
              <a:buFont typeface="Arial" panose="020B0604020202020204" pitchFamily="34" charset="0"/>
              <a:buChar char="•"/>
            </a:pPr>
            <a:r>
              <a:rPr lang="ru-RU" sz="8800" dirty="0">
                <a:solidFill>
                  <a:schemeClr val="tx1"/>
                </a:solidFill>
                <a:latin typeface="Times New Roman" panose="02020603050405020304" pitchFamily="18" charset="0"/>
                <a:cs typeface="Times New Roman" panose="02020603050405020304" pitchFamily="18" charset="0"/>
              </a:rPr>
              <a:t>с</a:t>
            </a:r>
            <a:r>
              <a:rPr lang="ru-RU" sz="8800" dirty="0" smtClean="0">
                <a:solidFill>
                  <a:schemeClr val="tx1"/>
                </a:solidFill>
                <a:latin typeface="Times New Roman" panose="02020603050405020304" pitchFamily="18" charset="0"/>
                <a:cs typeface="Times New Roman" panose="02020603050405020304" pitchFamily="18" charset="0"/>
              </a:rPr>
              <a:t>тановление </a:t>
            </a:r>
            <a:r>
              <a:rPr lang="ru-RU" sz="8800" dirty="0">
                <a:solidFill>
                  <a:schemeClr val="tx1"/>
                </a:solidFill>
                <a:latin typeface="Times New Roman" panose="02020603050405020304" pitchFamily="18" charset="0"/>
                <a:cs typeface="Times New Roman" panose="02020603050405020304" pitchFamily="18" charset="0"/>
              </a:rPr>
              <a:t>целенаправленности и </a:t>
            </a:r>
            <a:r>
              <a:rPr lang="ru-RU" sz="8800" dirty="0" err="1">
                <a:solidFill>
                  <a:schemeClr val="tx1"/>
                </a:solidFill>
                <a:latin typeface="Times New Roman" panose="02020603050405020304" pitchFamily="18" charset="0"/>
                <a:cs typeface="Times New Roman" panose="02020603050405020304" pitchFamily="18" charset="0"/>
              </a:rPr>
              <a:t>саморегуляции</a:t>
            </a:r>
            <a:r>
              <a:rPr lang="ru-RU" sz="8800" dirty="0">
                <a:solidFill>
                  <a:schemeClr val="tx1"/>
                </a:solidFill>
                <a:latin typeface="Times New Roman" panose="02020603050405020304" pitchFamily="18" charset="0"/>
                <a:cs typeface="Times New Roman" panose="02020603050405020304" pitchFamily="18" charset="0"/>
              </a:rPr>
              <a:t> своих действий;</a:t>
            </a:r>
          </a:p>
          <a:p>
            <a:pPr marL="457200" indent="-457200" algn="l">
              <a:lnSpc>
                <a:spcPct val="120000"/>
              </a:lnSpc>
              <a:buFont typeface="Arial" panose="020B0604020202020204" pitchFamily="34" charset="0"/>
              <a:buChar char="•"/>
            </a:pPr>
            <a:r>
              <a:rPr lang="ru-RU" sz="8800" dirty="0">
                <a:solidFill>
                  <a:schemeClr val="tx1"/>
                </a:solidFill>
                <a:latin typeface="Times New Roman" panose="02020603050405020304" pitchFamily="18" charset="0"/>
                <a:cs typeface="Times New Roman" panose="02020603050405020304" pitchFamily="18" charset="0"/>
              </a:rPr>
              <a:t>с</a:t>
            </a:r>
            <a:r>
              <a:rPr lang="ru-RU" sz="8800" dirty="0" smtClean="0">
                <a:solidFill>
                  <a:schemeClr val="tx1"/>
                </a:solidFill>
                <a:latin typeface="Times New Roman" panose="02020603050405020304" pitchFamily="18" charset="0"/>
                <a:cs typeface="Times New Roman" panose="02020603050405020304" pitchFamily="18" charset="0"/>
              </a:rPr>
              <a:t>тимулирование </a:t>
            </a:r>
            <a:r>
              <a:rPr lang="ru-RU" sz="8800" dirty="0">
                <a:solidFill>
                  <a:schemeClr val="tx1"/>
                </a:solidFill>
                <a:latin typeface="Times New Roman" panose="02020603050405020304" pitchFamily="18" charset="0"/>
                <a:cs typeface="Times New Roman" panose="02020603050405020304" pitchFamily="18" charset="0"/>
              </a:rPr>
              <a:t>межполушарного взаимодействия функций головного мозга.</a:t>
            </a:r>
          </a:p>
          <a:p>
            <a:endParaRPr lang="ru-RU" dirty="0"/>
          </a:p>
        </p:txBody>
      </p:sp>
      <p:pic>
        <p:nvPicPr>
          <p:cNvPr id="5" name="Рисунок 4" descr="Игровая панель &quot;ОХОТНИК&quot;"/>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772816"/>
            <a:ext cx="2736304" cy="4039592"/>
          </a:xfrm>
          <a:prstGeom prst="rect">
            <a:avLst/>
          </a:prstGeom>
          <a:noFill/>
          <a:ln>
            <a:noFill/>
          </a:ln>
        </p:spPr>
      </p:pic>
    </p:spTree>
    <p:extLst>
      <p:ext uri="{BB962C8B-B14F-4D97-AF65-F5344CB8AC3E}">
        <p14:creationId xmlns:p14="http://schemas.microsoft.com/office/powerpoint/2010/main" val="1510340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404665"/>
            <a:ext cx="7772400" cy="1224135"/>
          </a:xfrm>
        </p:spPr>
        <p:txBody>
          <a:bodyPr>
            <a:normAutofit/>
          </a:bodyPr>
          <a:lstStyle/>
          <a:p>
            <a:r>
              <a:rPr lang="ru-RU" b="1" dirty="0">
                <a:solidFill>
                  <a:srgbClr val="0070C0"/>
                </a:solidFill>
              </a:rPr>
              <a:t>Игровая панель </a:t>
            </a:r>
            <a:r>
              <a:rPr lang="ru-RU" b="1" dirty="0" smtClean="0">
                <a:solidFill>
                  <a:srgbClr val="0070C0"/>
                </a:solidFill>
              </a:rPr>
              <a:t>«Тир – Театр»</a:t>
            </a:r>
            <a:endParaRPr lang="ru-RU" dirty="0">
              <a:solidFill>
                <a:srgbClr val="0070C0"/>
              </a:solidFill>
            </a:endParaRPr>
          </a:p>
        </p:txBody>
      </p:sp>
      <p:sp>
        <p:nvSpPr>
          <p:cNvPr id="3" name="Подзаголовок 2"/>
          <p:cNvSpPr>
            <a:spLocks noGrp="1"/>
          </p:cNvSpPr>
          <p:nvPr>
            <p:ph type="subTitle" idx="1"/>
          </p:nvPr>
        </p:nvSpPr>
        <p:spPr>
          <a:xfrm>
            <a:off x="611560" y="1484784"/>
            <a:ext cx="5625550" cy="3577952"/>
          </a:xfrm>
        </p:spPr>
        <p:txBody>
          <a:bodyPr>
            <a:normAutofit fontScale="25000" lnSpcReduction="20000"/>
          </a:bodyPr>
          <a:lstStyle/>
          <a:p>
            <a:r>
              <a:rPr lang="ru-RU" sz="8800" dirty="0" smtClean="0">
                <a:solidFill>
                  <a:schemeClr val="tx1"/>
                </a:solidFill>
                <a:latin typeface="Times New Roman" panose="02020603050405020304" pitchFamily="18" charset="0"/>
                <a:cs typeface="Times New Roman" panose="02020603050405020304" pitchFamily="18" charset="0"/>
              </a:rPr>
              <a:t>Задачи:</a:t>
            </a:r>
          </a:p>
          <a:p>
            <a:pPr marL="457200" indent="-457200" algn="l">
              <a:buFont typeface="Arial" panose="020B0604020202020204" pitchFamily="34" charset="0"/>
              <a:buChar char="•"/>
            </a:pPr>
            <a:r>
              <a:rPr lang="ru-RU" sz="8800" dirty="0">
                <a:solidFill>
                  <a:schemeClr val="tx1"/>
                </a:solidFill>
                <a:latin typeface="Times New Roman" panose="02020603050405020304" pitchFamily="18" charset="0"/>
                <a:cs typeface="Times New Roman" panose="02020603050405020304" pitchFamily="18" charset="0"/>
              </a:rPr>
              <a:t>р</a:t>
            </a:r>
            <a:r>
              <a:rPr lang="ru-RU" sz="8800" dirty="0" smtClean="0">
                <a:solidFill>
                  <a:schemeClr val="tx1"/>
                </a:solidFill>
                <a:latin typeface="Times New Roman" panose="02020603050405020304" pitchFamily="18" charset="0"/>
                <a:cs typeface="Times New Roman" panose="02020603050405020304" pitchFamily="18" charset="0"/>
              </a:rPr>
              <a:t>азвитие </a:t>
            </a:r>
            <a:r>
              <a:rPr lang="ru-RU" sz="8800" dirty="0">
                <a:solidFill>
                  <a:schemeClr val="tx1"/>
                </a:solidFill>
                <a:latin typeface="Times New Roman" panose="02020603050405020304" pitchFamily="18" charset="0"/>
                <a:cs typeface="Times New Roman" panose="02020603050405020304" pitchFamily="18" charset="0"/>
              </a:rPr>
              <a:t>координации движений;</a:t>
            </a:r>
          </a:p>
          <a:p>
            <a:pPr marL="457200" indent="-457200" algn="l">
              <a:buFont typeface="Arial" panose="020B0604020202020204" pitchFamily="34" charset="0"/>
              <a:buChar char="•"/>
            </a:pPr>
            <a:r>
              <a:rPr lang="ru-RU" sz="8800" dirty="0">
                <a:solidFill>
                  <a:schemeClr val="tx1"/>
                </a:solidFill>
                <a:latin typeface="Times New Roman" panose="02020603050405020304" pitchFamily="18" charset="0"/>
                <a:cs typeface="Times New Roman" panose="02020603050405020304" pitchFamily="18" charset="0"/>
              </a:rPr>
              <a:t>р</a:t>
            </a:r>
            <a:r>
              <a:rPr lang="ru-RU" sz="8800" dirty="0" smtClean="0">
                <a:solidFill>
                  <a:schemeClr val="tx1"/>
                </a:solidFill>
                <a:latin typeface="Times New Roman" panose="02020603050405020304" pitchFamily="18" charset="0"/>
                <a:cs typeface="Times New Roman" panose="02020603050405020304" pitchFamily="18" charset="0"/>
              </a:rPr>
              <a:t>азвитие </a:t>
            </a:r>
            <a:r>
              <a:rPr lang="ru-RU" sz="8800" dirty="0">
                <a:solidFill>
                  <a:schemeClr val="tx1"/>
                </a:solidFill>
                <a:latin typeface="Times New Roman" panose="02020603050405020304" pitchFamily="18" charset="0"/>
                <a:cs typeface="Times New Roman" panose="02020603050405020304" pitchFamily="18" charset="0"/>
              </a:rPr>
              <a:t>ловкости, меткости, точности </a:t>
            </a:r>
            <a:r>
              <a:rPr lang="ru-RU" sz="8800" dirty="0" smtClean="0">
                <a:solidFill>
                  <a:schemeClr val="tx1"/>
                </a:solidFill>
                <a:latin typeface="Times New Roman" panose="02020603050405020304" pitchFamily="18" charset="0"/>
                <a:cs typeface="Times New Roman" panose="02020603050405020304" pitchFamily="18" charset="0"/>
              </a:rPr>
              <a:t>глазомера;</a:t>
            </a:r>
          </a:p>
          <a:p>
            <a:pPr marL="457200" indent="-457200" algn="l">
              <a:buFont typeface="Arial" panose="020B0604020202020204" pitchFamily="34" charset="0"/>
              <a:buChar char="•"/>
            </a:pPr>
            <a:r>
              <a:rPr lang="ru-RU" sz="8800" dirty="0">
                <a:solidFill>
                  <a:schemeClr val="tx1"/>
                </a:solidFill>
                <a:latin typeface="Times New Roman" panose="02020603050405020304" pitchFamily="18" charset="0"/>
                <a:cs typeface="Times New Roman" panose="02020603050405020304" pitchFamily="18" charset="0"/>
              </a:rPr>
              <a:t>р</a:t>
            </a:r>
            <a:r>
              <a:rPr lang="ru-RU" sz="8800" dirty="0" smtClean="0">
                <a:solidFill>
                  <a:schemeClr val="tx1"/>
                </a:solidFill>
                <a:latin typeface="Times New Roman" panose="02020603050405020304" pitchFamily="18" charset="0"/>
                <a:cs typeface="Times New Roman" panose="02020603050405020304" pitchFamily="18" charset="0"/>
              </a:rPr>
              <a:t>азвитие внимания, </a:t>
            </a:r>
            <a:r>
              <a:rPr lang="ru-RU" sz="8800" dirty="0">
                <a:solidFill>
                  <a:schemeClr val="tx1"/>
                </a:solidFill>
                <a:latin typeface="Times New Roman" panose="02020603050405020304" pitchFamily="18" charset="0"/>
                <a:cs typeface="Times New Roman" panose="02020603050405020304" pitchFamily="18" charset="0"/>
              </a:rPr>
              <a:t>сосредоточенности</a:t>
            </a:r>
            <a:r>
              <a:rPr lang="ru-RU" sz="8800" dirty="0" smtClean="0">
                <a:solidFill>
                  <a:schemeClr val="tx1"/>
                </a:solidFill>
                <a:latin typeface="Times New Roman" panose="02020603050405020304" pitchFamily="18" charset="0"/>
                <a:cs typeface="Times New Roman" panose="02020603050405020304" pitchFamily="18" charset="0"/>
              </a:rPr>
              <a:t>,    </a:t>
            </a:r>
          </a:p>
          <a:p>
            <a:pPr algn="l"/>
            <a:r>
              <a:rPr lang="ru-RU" sz="8800" dirty="0">
                <a:solidFill>
                  <a:schemeClr val="tx1"/>
                </a:solidFill>
                <a:latin typeface="Times New Roman" panose="02020603050405020304" pitchFamily="18" charset="0"/>
                <a:cs typeface="Times New Roman" panose="02020603050405020304" pitchFamily="18" charset="0"/>
              </a:rPr>
              <a:t> </a:t>
            </a:r>
            <a:r>
              <a:rPr lang="ru-RU" sz="8800" dirty="0" smtClean="0">
                <a:solidFill>
                  <a:schemeClr val="tx1"/>
                </a:solidFill>
                <a:latin typeface="Times New Roman" panose="02020603050405020304" pitchFamily="18" charset="0"/>
                <a:cs typeface="Times New Roman" panose="02020603050405020304" pitchFamily="18" charset="0"/>
              </a:rPr>
              <a:t>      целеустремленности</a:t>
            </a:r>
            <a:r>
              <a:rPr lang="ru-RU" sz="8800" dirty="0">
                <a:solidFill>
                  <a:schemeClr val="tx1"/>
                </a:solidFill>
                <a:latin typeface="Times New Roman" panose="02020603050405020304" pitchFamily="18" charset="0"/>
                <a:cs typeface="Times New Roman" panose="02020603050405020304" pitchFamily="18" charset="0"/>
              </a:rPr>
              <a:t>;</a:t>
            </a:r>
          </a:p>
          <a:p>
            <a:pPr marL="457200" indent="-457200" algn="l">
              <a:buFont typeface="Arial" panose="020B0604020202020204" pitchFamily="34" charset="0"/>
              <a:buChar char="•"/>
            </a:pPr>
            <a:r>
              <a:rPr lang="ru-RU" sz="8800" dirty="0">
                <a:solidFill>
                  <a:schemeClr val="tx1"/>
                </a:solidFill>
                <a:latin typeface="Times New Roman" panose="02020603050405020304" pitchFamily="18" charset="0"/>
                <a:cs typeface="Times New Roman" panose="02020603050405020304" pitchFamily="18" charset="0"/>
              </a:rPr>
              <a:t>р</a:t>
            </a:r>
            <a:r>
              <a:rPr lang="ru-RU" sz="8800" dirty="0" smtClean="0">
                <a:solidFill>
                  <a:schemeClr val="tx1"/>
                </a:solidFill>
                <a:latin typeface="Times New Roman" panose="02020603050405020304" pitchFamily="18" charset="0"/>
                <a:cs typeface="Times New Roman" panose="02020603050405020304" pitchFamily="18" charset="0"/>
              </a:rPr>
              <a:t>азвитие </a:t>
            </a:r>
            <a:r>
              <a:rPr lang="ru-RU" sz="8800" dirty="0">
                <a:solidFill>
                  <a:schemeClr val="tx1"/>
                </a:solidFill>
                <a:latin typeface="Times New Roman" panose="02020603050405020304" pitchFamily="18" charset="0"/>
                <a:cs typeface="Times New Roman" panose="02020603050405020304" pitchFamily="18" charset="0"/>
              </a:rPr>
              <a:t>связной, </a:t>
            </a:r>
            <a:r>
              <a:rPr lang="ru-RU" sz="8800" dirty="0" smtClean="0">
                <a:solidFill>
                  <a:schemeClr val="tx1"/>
                </a:solidFill>
                <a:latin typeface="Times New Roman" panose="02020603050405020304" pitchFamily="18" charset="0"/>
                <a:cs typeface="Times New Roman" panose="02020603050405020304" pitchFamily="18" charset="0"/>
              </a:rPr>
              <a:t>грамматически правильной </a:t>
            </a:r>
            <a:r>
              <a:rPr lang="ru-RU" sz="8800" dirty="0">
                <a:solidFill>
                  <a:schemeClr val="tx1"/>
                </a:solidFill>
                <a:latin typeface="Times New Roman" panose="02020603050405020304" pitchFamily="18" charset="0"/>
                <a:cs typeface="Times New Roman" panose="02020603050405020304" pitchFamily="18" charset="0"/>
              </a:rPr>
              <a:t>речи;</a:t>
            </a:r>
          </a:p>
          <a:p>
            <a:pPr marL="457200" indent="-457200" algn="l">
              <a:buFont typeface="Arial" panose="020B0604020202020204" pitchFamily="34" charset="0"/>
              <a:buChar char="•"/>
            </a:pPr>
            <a:r>
              <a:rPr lang="ru-RU" sz="8800" dirty="0">
                <a:solidFill>
                  <a:schemeClr val="tx1"/>
                </a:solidFill>
                <a:latin typeface="Times New Roman" panose="02020603050405020304" pitchFamily="18" charset="0"/>
                <a:cs typeface="Times New Roman" panose="02020603050405020304" pitchFamily="18" charset="0"/>
              </a:rPr>
              <a:t>р</a:t>
            </a:r>
            <a:r>
              <a:rPr lang="ru-RU" sz="8800" dirty="0" smtClean="0">
                <a:solidFill>
                  <a:schemeClr val="tx1"/>
                </a:solidFill>
                <a:latin typeface="Times New Roman" panose="02020603050405020304" pitchFamily="18" charset="0"/>
                <a:cs typeface="Times New Roman" panose="02020603050405020304" pitchFamily="18" charset="0"/>
              </a:rPr>
              <a:t>азвитие </a:t>
            </a:r>
            <a:r>
              <a:rPr lang="ru-RU" sz="8800" dirty="0">
                <a:solidFill>
                  <a:schemeClr val="tx1"/>
                </a:solidFill>
                <a:latin typeface="Times New Roman" panose="02020603050405020304" pitchFamily="18" charset="0"/>
                <a:cs typeface="Times New Roman" panose="02020603050405020304" pitchFamily="18" charset="0"/>
              </a:rPr>
              <a:t>навыков фонематического анализа слов;</a:t>
            </a:r>
          </a:p>
          <a:p>
            <a:pPr marL="457200" indent="-457200" algn="l">
              <a:buFont typeface="Arial" panose="020B0604020202020204" pitchFamily="34" charset="0"/>
              <a:buChar char="•"/>
            </a:pPr>
            <a:r>
              <a:rPr lang="ru-RU" sz="8800" dirty="0">
                <a:solidFill>
                  <a:schemeClr val="tx1"/>
                </a:solidFill>
                <a:latin typeface="Times New Roman" panose="02020603050405020304" pitchFamily="18" charset="0"/>
                <a:cs typeface="Times New Roman" panose="02020603050405020304" pitchFamily="18" charset="0"/>
              </a:rPr>
              <a:t>р</a:t>
            </a:r>
            <a:r>
              <a:rPr lang="ru-RU" sz="8800" dirty="0" smtClean="0">
                <a:solidFill>
                  <a:schemeClr val="tx1"/>
                </a:solidFill>
                <a:latin typeface="Times New Roman" panose="02020603050405020304" pitchFamily="18" charset="0"/>
                <a:cs typeface="Times New Roman" panose="02020603050405020304" pitchFamily="18" charset="0"/>
              </a:rPr>
              <a:t>азвитие </a:t>
            </a:r>
            <a:r>
              <a:rPr lang="ru-RU" sz="8800" dirty="0">
                <a:solidFill>
                  <a:schemeClr val="tx1"/>
                </a:solidFill>
                <a:latin typeface="Times New Roman" panose="02020603050405020304" pitchFamily="18" charset="0"/>
                <a:cs typeface="Times New Roman" panose="02020603050405020304" pitchFamily="18" charset="0"/>
              </a:rPr>
              <a:t>счётных умений в пределах </a:t>
            </a:r>
            <a:r>
              <a:rPr lang="ru-RU" sz="8800" dirty="0" smtClean="0">
                <a:solidFill>
                  <a:schemeClr val="tx1"/>
                </a:solidFill>
                <a:latin typeface="Times New Roman" panose="02020603050405020304" pitchFamily="18" charset="0"/>
                <a:cs typeface="Times New Roman" panose="02020603050405020304" pitchFamily="18" charset="0"/>
              </a:rPr>
              <a:t>десяти;</a:t>
            </a:r>
          </a:p>
          <a:p>
            <a:pPr lvl="0" algn="l"/>
            <a:r>
              <a:rPr lang="ru-RU" sz="8800" dirty="0" smtClean="0">
                <a:solidFill>
                  <a:prstClr val="black"/>
                </a:solidFill>
                <a:latin typeface="Times New Roman" panose="02020603050405020304" pitchFamily="18" charset="0"/>
                <a:cs typeface="Times New Roman" panose="02020603050405020304" pitchFamily="18" charset="0"/>
              </a:rPr>
              <a:t>       развитие </a:t>
            </a:r>
            <a:r>
              <a:rPr lang="ru-RU" sz="8800" dirty="0">
                <a:solidFill>
                  <a:prstClr val="black"/>
                </a:solidFill>
                <a:latin typeface="Times New Roman" panose="02020603050405020304" pitchFamily="18" charset="0"/>
                <a:cs typeface="Times New Roman" panose="02020603050405020304" pitchFamily="18" charset="0"/>
              </a:rPr>
              <a:t>зрительного и       </a:t>
            </a:r>
          </a:p>
          <a:p>
            <a:pPr lvl="0" algn="l"/>
            <a:r>
              <a:rPr lang="ru-RU" sz="8800" dirty="0">
                <a:solidFill>
                  <a:prstClr val="black"/>
                </a:solidFill>
                <a:latin typeface="Times New Roman" panose="02020603050405020304" pitchFamily="18" charset="0"/>
                <a:cs typeface="Times New Roman" panose="02020603050405020304" pitchFamily="18" charset="0"/>
              </a:rPr>
              <a:t>       </a:t>
            </a:r>
            <a:r>
              <a:rPr lang="ru-RU" sz="8800" dirty="0" smtClean="0">
                <a:solidFill>
                  <a:prstClr val="black"/>
                </a:solidFill>
                <a:latin typeface="Times New Roman" panose="02020603050405020304" pitchFamily="18" charset="0"/>
                <a:cs typeface="Times New Roman" panose="02020603050405020304" pitchFamily="18" charset="0"/>
              </a:rPr>
              <a:t>пространственного  восприятия</a:t>
            </a:r>
            <a:r>
              <a:rPr lang="ru-RU" sz="8800" dirty="0">
                <a:solidFill>
                  <a:prstClr val="black"/>
                </a:solidFill>
                <a:latin typeface="Times New Roman" panose="02020603050405020304" pitchFamily="18" charset="0"/>
                <a:cs typeface="Times New Roman" panose="02020603050405020304" pitchFamily="18" charset="0"/>
              </a:rPr>
              <a:t>.</a:t>
            </a:r>
            <a:endParaRPr lang="ru-RU" sz="8800" dirty="0">
              <a:solidFill>
                <a:schemeClr val="tx1"/>
              </a:solidFill>
              <a:latin typeface="Times New Roman" panose="02020603050405020304" pitchFamily="18" charset="0"/>
              <a:cs typeface="Times New Roman" panose="02020603050405020304" pitchFamily="18" charset="0"/>
            </a:endParaRPr>
          </a:p>
          <a:p>
            <a:pPr algn="l"/>
            <a:r>
              <a:rPr lang="ru-RU" sz="8800" dirty="0">
                <a:solidFill>
                  <a:schemeClr val="tx1"/>
                </a:solidFill>
                <a:latin typeface="+mj-lt"/>
                <a:cs typeface="Times New Roman" panose="02020603050405020304" pitchFamily="18" charset="0"/>
              </a:rPr>
              <a:t> </a:t>
            </a:r>
          </a:p>
          <a:p>
            <a:pPr algn="l"/>
            <a:endParaRPr lang="ru-RU" dirty="0"/>
          </a:p>
        </p:txBody>
      </p:sp>
      <p:pic>
        <p:nvPicPr>
          <p:cNvPr id="5" name="Рисунок 4" descr="Игровая панель &quot;ТИР-ТЕАТР&quot;"/>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484784"/>
            <a:ext cx="2520280" cy="3960440"/>
          </a:xfrm>
          <a:prstGeom prst="rect">
            <a:avLst/>
          </a:prstGeom>
          <a:noFill/>
          <a:ln>
            <a:noFill/>
          </a:ln>
        </p:spPr>
      </p:pic>
    </p:spTree>
    <p:extLst>
      <p:ext uri="{BB962C8B-B14F-4D97-AF65-F5344CB8AC3E}">
        <p14:creationId xmlns:p14="http://schemas.microsoft.com/office/powerpoint/2010/main" val="31639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646</Words>
  <Application>Microsoft Office PowerPoint</Application>
  <PresentationFormat>Экран (4:3)</PresentationFormat>
  <Paragraphs>96</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государственное бюджетное общеобразовательное учреждение Самарской области средняя общеобразовательная школа с. Красный Яр муниципального района Красноярский Самарской области Структурное подразделение «Детский сад «ЯРкий» 446370, Самарская область, муниципальный район Красноярский, с. Красный Яр,  ул. Луговая, д. 21А, тел.: 8(84657) 22200  </vt:lpstr>
      <vt:lpstr>«Умные» панели </vt:lpstr>
      <vt:lpstr>  </vt:lpstr>
      <vt:lpstr>  </vt:lpstr>
      <vt:lpstr>Игровая панель Лабиринт.</vt:lpstr>
      <vt:lpstr>Игровая панель «Домики»</vt:lpstr>
      <vt:lpstr>Игровая панель «Дождик»</vt:lpstr>
      <vt:lpstr>Игровая панель «Охотник»</vt:lpstr>
      <vt:lpstr>Игровая панель «Тир – Театр»</vt:lpstr>
      <vt:lpstr>Игровая панель  «Лягушки - попрыгушки» .</vt:lpstr>
      <vt:lpstr>Игровая панель «Кольцеброс»</vt:lpstr>
      <vt:lpstr>Игровая панель  « Запомни повтори»</vt:lpstr>
      <vt:lpstr>Игровая панель «Часы»</vt:lpstr>
      <vt:lpstr>Игровая панель «Вышивка»</vt:lpstr>
      <vt:lpstr>Игровая панель «Слова и цифры». </vt:lpstr>
      <vt:lpstr>Игровая панель  «Магнитная доска» </vt:lpstr>
      <vt:lpstr>«Умные» панели </vt:lpstr>
      <vt:lpstr>  Использование игровой панели «Часы» в образовательной деятельности</vt:lpstr>
      <vt:lpstr>Использование игровой панели «Вышивка» в образовательной деятельности</vt:lpstr>
      <vt:lpstr>Использование игровой панели «Вышивка» в образовательной деятельности</vt:lpstr>
      <vt:lpstr>  Использование игровой панели «Слова и Цифры»  в образовательной деятельности</vt:lpstr>
      <vt:lpstr>Использование игровой панели «Лабиринт»  в игровой деятельности</vt:lpstr>
      <vt:lpstr>Использование игровой панели «Домики»  в игровой деятельности</vt:lpstr>
      <vt:lpstr>Использование игровой панели «Кольцеброс»  в игровой деятельности</vt:lpstr>
      <vt:lpstr>Закрепление пройденного материала на мини - панели</vt:lpstr>
      <vt:lpstr>Закрепление пройденного материала на мини - панели</vt:lpstr>
      <vt:lpstr>Закрепление пройденного материала на мини - панели</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государственное бюджетное общеобразовательное учреждение Самарской области средняя общеобразовательная школа с. Красный Яр муниципального района Красноярский Самарской области Структурное подразделение «Детский сад «ЯРкий» 446370, Самарская область, муниципальный район Красноярский, с. Красный Яр,  ул. Луговая, д. 21А, тел.: 8(84657) 22200  </dc:title>
  <dc:creator>Елена Дубинина</dc:creator>
  <cp:lastModifiedBy>Елена Дубинина</cp:lastModifiedBy>
  <cp:revision>53</cp:revision>
  <dcterms:created xsi:type="dcterms:W3CDTF">2024-07-18T10:37:08Z</dcterms:created>
  <dcterms:modified xsi:type="dcterms:W3CDTF">2024-11-28T14:11:06Z</dcterms:modified>
</cp:coreProperties>
</file>