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4" r:id="rId16"/>
    <p:sldId id="282" r:id="rId17"/>
    <p:sldId id="285" r:id="rId18"/>
    <p:sldId id="286" r:id="rId19"/>
    <p:sldId id="287" r:id="rId20"/>
    <p:sldId id="288" r:id="rId21"/>
    <p:sldId id="292" r:id="rId22"/>
    <p:sldId id="290" r:id="rId23"/>
    <p:sldId id="293" r:id="rId24"/>
    <p:sldId id="294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55484"/>
            <a:ext cx="7816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научно-практическая  конференция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«Организация мониторинга по трудовому воспитанию в дошкольной организации»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Старшие воспитатели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СП «Детский сад «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ЯРкий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ГБОУ СОШ с. Красный Яр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Маклакова Н.В.,  Петрова А.К.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8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/>
          <a:srcRect l="29072" t="20144" r="4451" b="21381"/>
          <a:stretch/>
        </p:blipFill>
        <p:spPr bwMode="auto">
          <a:xfrm>
            <a:off x="539552" y="1005840"/>
            <a:ext cx="8032976" cy="53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4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21" y="-142631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5871" t="8754" r="12311" b="8418"/>
          <a:stretch>
            <a:fillRect/>
          </a:stretch>
        </p:blipFill>
        <p:spPr bwMode="auto">
          <a:xfrm>
            <a:off x="428596" y="476672"/>
            <a:ext cx="52235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 l="37994" t="19271" r="21596" b="23307"/>
          <a:stretch>
            <a:fillRect/>
          </a:stretch>
        </p:blipFill>
        <p:spPr bwMode="auto">
          <a:xfrm>
            <a:off x="3347864" y="2204864"/>
            <a:ext cx="53103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29830" t="19697" r="18939" b="26263"/>
          <a:stretch>
            <a:fillRect/>
          </a:stretch>
        </p:blipFill>
        <p:spPr bwMode="auto">
          <a:xfrm>
            <a:off x="683568" y="692696"/>
            <a:ext cx="79746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1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4918" t="9709" r="3825" b="19903"/>
          <a:stretch>
            <a:fillRect/>
          </a:stretch>
        </p:blipFill>
        <p:spPr bwMode="auto">
          <a:xfrm>
            <a:off x="683568" y="476672"/>
            <a:ext cx="5256584" cy="325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6636" t="9344" r="20092" b="5410"/>
          <a:stretch>
            <a:fillRect/>
          </a:stretch>
        </p:blipFill>
        <p:spPr bwMode="auto">
          <a:xfrm>
            <a:off x="2915816" y="2276872"/>
            <a:ext cx="57423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35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1547664" y="620688"/>
            <a:ext cx="6381890" cy="936104"/>
          </a:xfrm>
          <a:prstGeom prst="downArrow">
            <a:avLst>
              <a:gd name="adj1" fmla="val 50000"/>
              <a:gd name="adj2" fmla="val 5283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</a:t>
            </a:r>
          </a:p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браза дошкольника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31640" y="1451851"/>
            <a:ext cx="1796555" cy="16561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 уровень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(развитие соответствует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3-4 годам)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95936" y="1715636"/>
            <a:ext cx="1850554" cy="16561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70C0"/>
                </a:solidFill>
              </a:rPr>
              <a:t>2</a:t>
            </a:r>
            <a:r>
              <a:rPr lang="ru-RU" sz="1400" dirty="0" smtClean="0">
                <a:solidFill>
                  <a:srgbClr val="0070C0"/>
                </a:solidFill>
              </a:rPr>
              <a:t> уровень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(развитие соответствует 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4-5 годам)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88224" y="1451851"/>
            <a:ext cx="1800200" cy="15903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50"/>
                </a:solidFill>
              </a:rPr>
              <a:t>3</a:t>
            </a:r>
            <a:r>
              <a:rPr lang="ru-RU" sz="1400" dirty="0" smtClean="0">
                <a:solidFill>
                  <a:srgbClr val="00B050"/>
                </a:solidFill>
              </a:rPr>
              <a:t> уровень</a:t>
            </a:r>
          </a:p>
          <a:p>
            <a:pPr algn="ctr"/>
            <a:r>
              <a:rPr lang="ru-RU" sz="1400" dirty="0" smtClean="0">
                <a:solidFill>
                  <a:srgbClr val="00B050"/>
                </a:solidFill>
              </a:rPr>
              <a:t>(развитие соответствует </a:t>
            </a:r>
          </a:p>
          <a:p>
            <a:pPr algn="ctr"/>
            <a:r>
              <a:rPr lang="ru-RU" sz="1400" dirty="0">
                <a:solidFill>
                  <a:srgbClr val="00B050"/>
                </a:solidFill>
              </a:rPr>
              <a:t>6</a:t>
            </a:r>
            <a:r>
              <a:rPr lang="ru-RU" sz="1400" dirty="0" smtClean="0">
                <a:solidFill>
                  <a:srgbClr val="00B050"/>
                </a:solidFill>
              </a:rPr>
              <a:t>-7 годам)</a:t>
            </a:r>
            <a:endParaRPr lang="ru-RU" sz="1400" dirty="0">
              <a:solidFill>
                <a:srgbClr val="00B05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11718" r="4905" b="6250"/>
          <a:stretch/>
        </p:blipFill>
        <p:spPr bwMode="auto">
          <a:xfrm>
            <a:off x="1950595" y="3371820"/>
            <a:ext cx="5663042" cy="300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5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12306" r="2160" b="23242"/>
          <a:stretch/>
        </p:blipFill>
        <p:spPr bwMode="auto">
          <a:xfrm>
            <a:off x="428596" y="1052736"/>
            <a:ext cx="8429684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276872"/>
            <a:ext cx="3096344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3968" y="2780928"/>
            <a:ext cx="4153331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/>
          <a:srcRect l="25899" t="48033" r="22116" b="25902"/>
          <a:stretch>
            <a:fillRect/>
          </a:stretch>
        </p:blipFill>
        <p:spPr bwMode="auto">
          <a:xfrm>
            <a:off x="1115616" y="908721"/>
            <a:ext cx="698477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28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835696" y="635968"/>
            <a:ext cx="5688632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ИТОГ  -   ОБЩЕЕ ВПЕЧАТЛЕНИЕ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 l="5208" t="7576" r="4924" b="10438"/>
          <a:stretch>
            <a:fillRect/>
          </a:stretch>
        </p:blipFill>
        <p:spPr bwMode="auto">
          <a:xfrm>
            <a:off x="827584" y="1407345"/>
            <a:ext cx="7776864" cy="475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428596" y="4500570"/>
            <a:ext cx="3351316" cy="1664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96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6250" t="9596" r="4545" b="7912"/>
          <a:stretch>
            <a:fillRect/>
          </a:stretch>
        </p:blipFill>
        <p:spPr bwMode="auto">
          <a:xfrm>
            <a:off x="455033" y="596672"/>
            <a:ext cx="8118644" cy="48965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5220072" y="4517504"/>
            <a:ext cx="792088" cy="471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1952" y="4777999"/>
            <a:ext cx="3096344" cy="715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956376" y="4542171"/>
            <a:ext cx="895211" cy="471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555776" y="476672"/>
            <a:ext cx="41044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периода обследования: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ноября – 1 период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 февраля – 2 период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 июня – 3 период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 l="5966" t="8586" r="4167" b="4882"/>
          <a:stretch>
            <a:fillRect/>
          </a:stretch>
        </p:blipFill>
        <p:spPr bwMode="auto">
          <a:xfrm>
            <a:off x="395536" y="1988841"/>
            <a:ext cx="842493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9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751344"/>
            <a:ext cx="56567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трудового воспитания: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 Ознакомление с доступными детям видами труда взрослых и воспитание положительного отношения к их труду, а также познание явлений и свойств, связанных с преобразованием материалов и природной среды, которое является следствием трудовой деятельности взрослых и труда самих детей.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Формирование навыков, необходимых для трудовой деятельности детей, воспитание навыков организации своей работы, формирование элементарных навыков планирования.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 Формирование трудового усилия (привычки к доступному дошкольнику напряжению физических, умственных и нравственных сил для решения трудовой задачи).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28596" y="476672"/>
            <a:ext cx="2271196" cy="165618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ЦЕННОСТЬ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/>
          <a:srcRect l="5492" t="8586" r="3693" b="5556"/>
          <a:stretch>
            <a:fillRect/>
          </a:stretch>
        </p:blipFill>
        <p:spPr bwMode="auto">
          <a:xfrm>
            <a:off x="539552" y="332657"/>
            <a:ext cx="477063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 l="5777" t="9091" r="3977" b="6061"/>
          <a:stretch>
            <a:fillRect/>
          </a:stretch>
        </p:blipFill>
        <p:spPr bwMode="auto">
          <a:xfrm>
            <a:off x="3275856" y="2970600"/>
            <a:ext cx="5328591" cy="341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8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8" t="24268" r="21303" b="19210"/>
          <a:stretch/>
        </p:blipFill>
        <p:spPr bwMode="auto">
          <a:xfrm>
            <a:off x="611560" y="620688"/>
            <a:ext cx="784887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2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3958" r="21523" b="20000"/>
          <a:stretch/>
        </p:blipFill>
        <p:spPr bwMode="auto">
          <a:xfrm>
            <a:off x="899592" y="443430"/>
            <a:ext cx="7794295" cy="55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1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2738" b="3750"/>
          <a:stretch/>
        </p:blipFill>
        <p:spPr bwMode="auto">
          <a:xfrm>
            <a:off x="611560" y="476672"/>
            <a:ext cx="8046636" cy="592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6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29422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9127" r="1654" b="6249"/>
          <a:stretch/>
        </p:blipFill>
        <p:spPr bwMode="auto">
          <a:xfrm>
            <a:off x="755576" y="476673"/>
            <a:ext cx="55097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7548" r="8914"/>
          <a:stretch/>
        </p:blipFill>
        <p:spPr bwMode="auto">
          <a:xfrm>
            <a:off x="3510426" y="2780928"/>
            <a:ext cx="5247249" cy="338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3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03767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9958" r="13323" b="11501"/>
          <a:stretch/>
        </p:blipFill>
        <p:spPr bwMode="auto">
          <a:xfrm>
            <a:off x="726232" y="764704"/>
            <a:ext cx="7560794" cy="343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259632" y="4500570"/>
            <a:ext cx="7200800" cy="15207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 ВНИМАНИЕ</a:t>
            </a:r>
            <a:r>
              <a:rPr lang="ru-RU" sz="2800" i="1" dirty="0" smtClean="0">
                <a:solidFill>
                  <a:srgbClr val="FF0000"/>
                </a:solidFill>
              </a:rPr>
              <a:t>!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1868" y="497878"/>
            <a:ext cx="2431940" cy="1058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422"/>
            <a:ext cx="9116616" cy="698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четверенная стрелка 7"/>
          <p:cNvSpPr/>
          <p:nvPr/>
        </p:nvSpPr>
        <p:spPr>
          <a:xfrm>
            <a:off x="3001734" y="1628800"/>
            <a:ext cx="3154442" cy="2838293"/>
          </a:xfrm>
          <a:prstGeom prst="quad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УСЛОВИЯ ДЛЯ ТРУДА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0" y="620688"/>
            <a:ext cx="2241376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ЧЕТКОЕ ПЛАНИРОВАНИЕ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31152" y="2737188"/>
            <a:ext cx="2241376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СИСТЕМАТИЧЕСКАЯ РАБОТА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2737188"/>
            <a:ext cx="2241376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УЧЕТ НАГРУЗКИ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5440" y="4653136"/>
            <a:ext cx="2241376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УЧЕТ ИНДИВИДУАЛЬНЫХ ИНТЕРЕСОВ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000" y="4653136"/>
            <a:ext cx="2241376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ПОДБОР ОБОРУДОВАНИЯ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9592" y="620688"/>
            <a:ext cx="2241376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СОЗДАНИЕ ТРУДОВОЙ АТМОСФЕТЫ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4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291900" y="1196752"/>
            <a:ext cx="4464496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ОБУЧЕНИЕ    +    ВОСПИТАНИЕ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43708" y="2457420"/>
            <a:ext cx="5256584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ОБРАЗОВАТЕЛЬНЫЕ СОБЫТИЯ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409948" y="3933056"/>
            <a:ext cx="3763905" cy="2304256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детской деятельности: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4980523" y="3881061"/>
            <a:ext cx="3592005" cy="2376265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Повседневно-бытовые события: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 пищи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Личная гигиена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Пользование бытовыми вещами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людьми в быту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24148" y="1628800"/>
            <a:ext cx="0" cy="814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555776" y="3371820"/>
            <a:ext cx="1968372" cy="342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92920" y="3371820"/>
            <a:ext cx="1765030" cy="342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Наталья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617536"/>
            <a:ext cx="2463825" cy="2463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Наталья\Desktop\covlfmtlT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16" y="312738"/>
            <a:ext cx="2075924" cy="26122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Наталья\Desktop\QSyvTJ9glDI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r="13031"/>
          <a:stretch/>
        </p:blipFill>
        <p:spPr bwMode="auto">
          <a:xfrm>
            <a:off x="3479384" y="968625"/>
            <a:ext cx="2185232" cy="22803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Наталья\Desktop\6f027d98ea0db4d8b8703c07aed98910--family-love-art-flower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76" y="3861048"/>
            <a:ext cx="2235848" cy="19442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C:\Users\Наталья\Desktop\png-transparent-washing-machines-laundry-clothing-cartoon-little-gir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86600"/>
            <a:ext cx="2232248" cy="216431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Наталья\Desktop\scale_1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05064"/>
            <a:ext cx="2463825" cy="26642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амять с посл. доступом 7"/>
          <p:cNvSpPr/>
          <p:nvPr/>
        </p:nvSpPr>
        <p:spPr>
          <a:xfrm>
            <a:off x="420932" y="620688"/>
            <a:ext cx="5375204" cy="1041802"/>
          </a:xfrm>
          <a:prstGeom prst="flowChartMagnetic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освоения ООП – целевые ориентиры: 2 ЭТАПА!!!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060848"/>
            <a:ext cx="7889530" cy="4176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ВЫДЕРЖКИ ИЗ ФОП ДО)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ребёнка сформированы основные психофизические и нравственно-волевые качества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соблюдает элементарные правила здорового образа жизни и личной гигиены;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имеет начальные представления о правилах безопасного поведения в двигательной деятельности; о том, что такое здоровье, понимает, как поддержать, укрепить и сохранить его;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владеет навыками личной гигиены, может заботливо относиться к своему здоровью и здоровью окружающих, стремится оказать помощь и поддержку другим людям;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соблюдает элементарные социальные нормы и правила поведения в различных видах деятельности, взаимоотношениях со взрослыми и сверстниками;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стремится сохранять позитивную самооценку;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проявляет положительное отношение к миру, разным видам труда, другим людям и самому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8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лако 7"/>
          <p:cNvSpPr/>
          <p:nvPr/>
        </p:nvSpPr>
        <p:spPr>
          <a:xfrm>
            <a:off x="971600" y="908720"/>
            <a:ext cx="7560840" cy="338437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деятельность педагога должна быть направлена на развитие конкретного ребенка, процесс развития контролируется педагогической диагностикой, привлечение специалиста (психолога…) только при выявлении отклонений от нормы развития или при проблемных ситуациях.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6liski.detkin-club.ru/images/custom_4/6-min-768x768_5cde65915f7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612" y="4077072"/>
            <a:ext cx="2119533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29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2841" t="8586" r="852" b="5387"/>
          <a:stretch>
            <a:fillRect/>
          </a:stretch>
        </p:blipFill>
        <p:spPr bwMode="auto">
          <a:xfrm>
            <a:off x="683568" y="620687"/>
            <a:ext cx="7920880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12652" y="5838110"/>
            <a:ext cx="206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miridetstva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76672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Межрегиональная научно-практическая  конференция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работников дошкольного образования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«Базовые национальные ценности как основа сохранения гражданской идентичности и укрепления межэтнических отношений.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единстве семьи – единство нации»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«Педагогическая диагностика воспитания детей в повседневно-бытовой жизни»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Старшие воспитатели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 «Детский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ЯРкий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ГБОУ СОШ с. Красный Яр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Маклакова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Петрова А.К.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Наталья\Downloads\Фирменный стиль _ЯРкий_\Фирменный стиль _ЯРкий_\рам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15175"/>
            <a:ext cx="9324528" cy="6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/>
          <a:srcRect t="4216"/>
          <a:stretch/>
        </p:blipFill>
        <p:spPr bwMode="auto">
          <a:xfrm>
            <a:off x="755576" y="899160"/>
            <a:ext cx="8064896" cy="469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94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1899</Words>
  <Application>Microsoft Office PowerPoint</Application>
  <PresentationFormat>Экран (4:3)</PresentationFormat>
  <Paragraphs>445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государственного бюджетного  общеобразовательного учреждения Самарской области средняя общеобразовательная школа с. Красный Яр муниципального района Красноярский Самарской области  «Детский сад «ЯРкий»» ГБОУ СОШ с.Красный Яр  </dc:title>
  <dc:creator>Samsung</dc:creator>
  <cp:lastModifiedBy>Наталья</cp:lastModifiedBy>
  <cp:revision>52</cp:revision>
  <dcterms:created xsi:type="dcterms:W3CDTF">2023-10-27T13:30:41Z</dcterms:created>
  <dcterms:modified xsi:type="dcterms:W3CDTF">2024-10-31T07:29:53Z</dcterms:modified>
</cp:coreProperties>
</file>