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24" autoAdjust="0"/>
  </p:normalViewPr>
  <p:slideViewPr>
    <p:cSldViewPr>
      <p:cViewPr varScale="1">
        <p:scale>
          <a:sx n="68" d="100"/>
          <a:sy n="68" d="100"/>
        </p:scale>
        <p:origin x="-118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4A632-A885-47D6-B7E7-AC41D75BC40E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05F12-5796-43B6-80BC-C1E1DF334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s://fs00.infourok.ru/images/doc/230/62832/3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9575" cy="721521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142976" y="1928802"/>
            <a:ext cx="7143800" cy="3643338"/>
          </a:xfrm>
          <a:prstGeom prst="rect">
            <a:avLst/>
          </a:prstGeom>
          <a:solidFill>
            <a:schemeClr val="bg2">
              <a:lumMod val="5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002060"/>
                </a:solidFill>
              </a:rPr>
              <a:t>КАК</a:t>
            </a:r>
          </a:p>
          <a:p>
            <a:pPr algn="ctr"/>
            <a:r>
              <a:rPr lang="ru-RU" sz="4800" dirty="0" smtClean="0">
                <a:solidFill>
                  <a:srgbClr val="002060"/>
                </a:solidFill>
              </a:rPr>
              <a:t> ПОДГОТОВИТЬ </a:t>
            </a:r>
          </a:p>
          <a:p>
            <a:pPr algn="ctr"/>
            <a:r>
              <a:rPr lang="ru-RU" sz="4800" dirty="0" smtClean="0">
                <a:solidFill>
                  <a:srgbClr val="002060"/>
                </a:solidFill>
              </a:rPr>
              <a:t>РЕБЕНКА К ШКОЛЕ?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fs00.infourok.ru/images/doc/230/62832/3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9575" cy="7215214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428596" y="1857340"/>
            <a:ext cx="8429684" cy="50006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6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значит готов к школе</a:t>
            </a:r>
            <a:r>
              <a:rPr lang="ru-RU" sz="6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6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fs00.infourok.ru/images/doc/230/62832/3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9575" cy="7215214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428596" y="1857340"/>
            <a:ext cx="8429684" cy="50006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Готов </a:t>
            </a:r>
            <a:r>
              <a:rPr lang="ru-RU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школе!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fs00.infourok.ru/images/doc/230/62832/3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9575" cy="7215214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214282" y="1714488"/>
            <a:ext cx="8929718" cy="52864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учителя:</a:t>
            </a:r>
            <a:endParaRPr lang="ru-RU" sz="3600" dirty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</a:rPr>
              <a:t>  НЕ </a:t>
            </a:r>
            <a:r>
              <a:rPr lang="ru-RU" sz="2400" dirty="0">
                <a:solidFill>
                  <a:srgbClr val="002060"/>
                </a:solidFill>
              </a:rPr>
              <a:t>учить писать прописные буквы.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</a:rPr>
              <a:t>  НЕ </a:t>
            </a:r>
            <a:r>
              <a:rPr lang="ru-RU" sz="2400" dirty="0">
                <a:solidFill>
                  <a:srgbClr val="002060"/>
                </a:solidFill>
              </a:rPr>
              <a:t>учить читать, не научив правильно </a:t>
            </a:r>
            <a:r>
              <a:rPr lang="ru-RU" sz="2400" dirty="0" smtClean="0">
                <a:solidFill>
                  <a:srgbClr val="002060"/>
                </a:solidFill>
              </a:rPr>
              <a:t>  </a:t>
            </a:r>
          </a:p>
          <a:p>
            <a:pPr lvl="0"/>
            <a:r>
              <a:rPr lang="ru-RU" sz="2400" dirty="0" smtClean="0">
                <a:solidFill>
                  <a:srgbClr val="002060"/>
                </a:solidFill>
              </a:rPr>
              <a:t>                               слышать </a:t>
            </a:r>
            <a:r>
              <a:rPr lang="ru-RU" sz="2400" dirty="0">
                <a:solidFill>
                  <a:srgbClr val="002060"/>
                </a:solidFill>
              </a:rPr>
              <a:t>и произносить звуки.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</a:rPr>
              <a:t>  НЕ </a:t>
            </a:r>
            <a:r>
              <a:rPr lang="ru-RU" sz="2400" dirty="0">
                <a:solidFill>
                  <a:srgbClr val="002060"/>
                </a:solidFill>
              </a:rPr>
              <a:t>переучивать левшу.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</a:rPr>
              <a:t>  НЕ </a:t>
            </a:r>
            <a:r>
              <a:rPr lang="ru-RU" sz="2400" dirty="0">
                <a:solidFill>
                  <a:srgbClr val="002060"/>
                </a:solidFill>
              </a:rPr>
              <a:t>перегружать </a:t>
            </a:r>
            <a:r>
              <a:rPr lang="ru-RU" sz="2400" dirty="0" smtClean="0">
                <a:solidFill>
                  <a:srgbClr val="002060"/>
                </a:solidFill>
              </a:rPr>
              <a:t>ребенка дополнительными  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        занятиями </a:t>
            </a:r>
            <a:r>
              <a:rPr lang="ru-RU" sz="2400" dirty="0">
                <a:solidFill>
                  <a:srgbClr val="002060"/>
                </a:solidFill>
              </a:rPr>
              <a:t>(факультативы), репетиторами.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</a:rPr>
              <a:t>  Учить </a:t>
            </a:r>
            <a:r>
              <a:rPr lang="ru-RU" sz="2400" dirty="0">
                <a:solidFill>
                  <a:srgbClr val="002060"/>
                </a:solidFill>
              </a:rPr>
              <a:t>слышать и  выполнять требования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                                                                   взрослого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</a:rPr>
              <a:t> Соблюдать </a:t>
            </a:r>
            <a:r>
              <a:rPr lang="ru-RU" sz="2400" dirty="0">
                <a:solidFill>
                  <a:srgbClr val="002060"/>
                </a:solidFill>
              </a:rPr>
              <a:t>правила </a:t>
            </a:r>
            <a:r>
              <a:rPr lang="ru-RU" sz="2400" dirty="0" smtClean="0">
                <a:solidFill>
                  <a:srgbClr val="002060"/>
                </a:solidFill>
              </a:rPr>
              <a:t>социального поведения</a:t>
            </a:r>
            <a:endParaRPr lang="ru-RU" sz="2400" dirty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</a:rPr>
              <a:t>    Развивать </a:t>
            </a:r>
            <a:r>
              <a:rPr lang="ru-RU" sz="2400" dirty="0">
                <a:solidFill>
                  <a:srgbClr val="002060"/>
                </a:solidFill>
              </a:rPr>
              <a:t>крупную и мелкую моторику.</a:t>
            </a:r>
          </a:p>
          <a:p>
            <a:pPr algn="ctr"/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fs00.infourok.ru/images/doc/230/62832/3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9575" cy="721521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1500174"/>
            <a:ext cx="8786842" cy="5000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Сформировать предпосылки к учебной деятельности: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Инициативен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самостоятелен в игре, общении и различных видах деятельности.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Способен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выбирать род занятий, участников по деятельности.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Обладает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установкой положительного отношения к миру: к труду, к людям, к самому себе.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Способен договариваться, взаимодействовать, учитывать интересы, сопереживать, адекватен, верит в себя, разрешает конфликты.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Развито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воображение, владеет различными формами и видами игр, подчиняется правилам и социальным нормам.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Владеет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устной речью, выражает свои мысли, желания, умеет общаться, выделяет звуки в словах.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fs00.infourok.ru/images/doc/230/62832/3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9575" cy="721521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1500174"/>
            <a:ext cx="8786842" cy="5000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§"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Сформировать предпосылки к учебной деятельности: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Подвижен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вынослив, контролирует и управляет своими движениями.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Способен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волевым усилиям, следует социальным нормам, соблюдает безопасность и личную гигиену.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Проявляет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любознательность, наблюдательность, экспериментирует.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Обладает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начальными знаниями о мире, о себе, знаком с детской литературой.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Обладает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элементарными представлениями: живая природа, естествознания, математики, истории…</a:t>
            </a:r>
          </a:p>
          <a:p>
            <a:pPr lvl="0">
              <a:buFont typeface="Wingdings" pitchFamily="2" charset="2"/>
              <a:buChar char="§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Способен самостоятельно принимать решения.</a:t>
            </a:r>
          </a:p>
          <a:p>
            <a:pPr lvl="0">
              <a:buFont typeface="Wingdings" pitchFamily="2" charset="2"/>
              <a:buChar char="§"/>
            </a:pPr>
            <a:endParaRPr lang="ru-RU" dirty="0" smtClean="0"/>
          </a:p>
          <a:p>
            <a:pPr algn="ctr">
              <a:buFont typeface="Wingdings" pitchFamily="2" charset="2"/>
              <a:buChar char="§"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fs00.infourok.ru/images/doc/230/62832/3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9575" cy="7215214"/>
          </a:xfrm>
          <a:prstGeom prst="rect">
            <a:avLst/>
          </a:prstGeom>
          <a:noFill/>
        </p:spPr>
      </p:pic>
      <p:sp>
        <p:nvSpPr>
          <p:cNvPr id="7" name="Скругленная прямоугольная выноска 6"/>
          <p:cNvSpPr/>
          <p:nvPr/>
        </p:nvSpPr>
        <p:spPr>
          <a:xfrm>
            <a:off x="1714480" y="2357430"/>
            <a:ext cx="6357982" cy="2714644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ПАРТНЁРЫ</a:t>
            </a:r>
            <a:endParaRPr lang="ru-RU" sz="6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fs00.infourok.ru/images/doc/230/62832/3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9575" cy="7215214"/>
          </a:xfrm>
          <a:prstGeom prst="rect">
            <a:avLst/>
          </a:prstGeom>
          <a:noFill/>
        </p:spPr>
      </p:pic>
      <p:pic>
        <p:nvPicPr>
          <p:cNvPr id="19458" name="Picture 2" descr="https://cdn3.imgbb.ru/community/100/1008097/201610/0b60ec3bdddb1a539385c2ef54ec2b3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785927"/>
            <a:ext cx="3929090" cy="235745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000232" y="4500570"/>
            <a:ext cx="6429420" cy="2071702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Выполнять требования взрослого</a:t>
            </a:r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Работаем над одной темой</a:t>
            </a:r>
          </a:p>
          <a:p>
            <a:pPr marL="457200" indent="-457200" algn="ctr"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Готовим руку к письму</a:t>
            </a:r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Готовим к чтению</a:t>
            </a:r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Волевые усилия</a:t>
            </a: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279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4</cp:revision>
  <dcterms:created xsi:type="dcterms:W3CDTF">2017-11-06T15:31:15Z</dcterms:created>
  <dcterms:modified xsi:type="dcterms:W3CDTF">2023-05-19T07:03:13Z</dcterms:modified>
</cp:coreProperties>
</file>