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350" y="13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3FBB62-0DC3-41A5-85B5-1915F6268759}" type="datetimeFigureOut">
              <a:rPr lang="ru-RU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BA6EA5A-BFB7-450A-B953-86B91166B8A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3FBB62-0DC3-41A5-85B5-1915F6268759}" type="datetimeFigureOut">
              <a:rPr lang="ru-RU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BA6EA5A-BFB7-450A-B953-86B91166B8A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3FBB62-0DC3-41A5-85B5-1915F6268759}" type="datetimeFigureOut">
              <a:rPr lang="ru-RU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BA6EA5A-BFB7-450A-B953-86B91166B8A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3FBB62-0DC3-41A5-85B5-1915F6268759}" type="datetimeFigureOut">
              <a:rPr lang="ru-RU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BA6EA5A-BFB7-450A-B953-86B91166B8A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3FBB62-0DC3-41A5-85B5-1915F6268759}" type="datetimeFigureOut">
              <a:rPr lang="ru-RU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BA6EA5A-BFB7-450A-B953-86B91166B8A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3FBB62-0DC3-41A5-85B5-1915F6268759}" type="datetimeFigureOut">
              <a:rPr lang="ru-RU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BA6EA5A-BFB7-450A-B953-86B91166B8A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365126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3FBB62-0DC3-41A5-85B5-1915F6268759}" type="datetimeFigureOut">
              <a:rPr lang="ru-RU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BA6EA5A-BFB7-450A-B953-86B91166B8A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3FBB62-0DC3-41A5-85B5-1915F6268759}" type="datetimeFigureOut">
              <a:rPr lang="ru-RU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BA6EA5A-BFB7-450A-B953-86B91166B8A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3FBB62-0DC3-41A5-85B5-1915F6268759}" type="datetimeFigureOut">
              <a:rPr lang="ru-RU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BA6EA5A-BFB7-450A-B953-86B91166B8A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3FBB62-0DC3-41A5-85B5-1915F6268759}" type="datetimeFigureOut">
              <a:rPr lang="ru-RU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BA6EA5A-BFB7-450A-B953-86B91166B8A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3FBB62-0DC3-41A5-85B5-1915F6268759}" type="datetimeFigureOut">
              <a:rPr lang="ru-RU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BA6EA5A-BFB7-450A-B953-86B91166B8A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lum/>
          </a:blip>
          <a:srcRect l="2830" r="283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3FBB62-0DC3-41A5-85B5-1915F6268759}" type="datetimeFigureOut">
              <a:rPr lang="ru-RU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A6EA5A-BFB7-450A-B953-86B91166B8A9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 panose="020B0604020202020204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uk-UA" sz="44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“</a:t>
            </a:r>
            <a:r>
              <a:rPr lang="uk-UA" sz="44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Возрастные</a:t>
            </a:r>
            <a:r>
              <a:rPr lang="uk-UA" sz="44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uk-UA" sz="44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особенности</a:t>
            </a:r>
            <a:r>
              <a:rPr lang="uk-UA" sz="44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uk-UA" sz="44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детей</a:t>
            </a:r>
            <a:r>
              <a:rPr lang="uk-UA" sz="44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 3-4 </a:t>
            </a:r>
            <a:r>
              <a:rPr lang="uk-UA" sz="44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лет”</a:t>
            </a:r>
            <a:endParaRPr lang="ru-RU" sz="4400" b="1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43000" y="3602038"/>
            <a:ext cx="7387046" cy="16557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/>
              <a:t>                                                                  </a:t>
            </a:r>
            <a:endParaRPr lang="uk-UA"/>
          </a:p>
          <a:p>
            <a:pPr>
              <a:defRPr/>
            </a:pPr>
            <a:r>
              <a:rPr lang="uk-UA">
                <a:latin typeface="Times New Roman" panose="02020603050405020304"/>
                <a:cs typeface="Times New Roman" panose="02020603050405020304"/>
              </a:rPr>
              <a:t>                                                            </a:t>
            </a:r>
            <a:r>
              <a:rPr lang="uk-UA" sz="2800" b="1" i="1">
                <a:solidFill>
                  <a:schemeClr val="accent5">
                    <a:lumMod val="50000"/>
                  </a:schemeClr>
                </a:solidFill>
                <a:latin typeface="Times New Roman" panose="02020603050405020304"/>
                <a:cs typeface="Times New Roman" panose="02020603050405020304"/>
              </a:rPr>
              <a:t>				</a:t>
            </a:r>
            <a:endParaRPr lang="uk-UA" sz="2800" b="1" i="1">
              <a:solidFill>
                <a:schemeClr val="accent5">
                  <a:lumMod val="50000"/>
                </a:schemeClr>
              </a:solidFill>
              <a:latin typeface="Times New Roman" panose="02020603050405020304"/>
              <a:cs typeface="Times New Roman" panose="02020603050405020304"/>
            </a:endParaRPr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492533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i="1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РАЗВИТИЕ РЕЧИ</a:t>
            </a:r>
            <a:br>
              <a:rPr lang="ru-RU" sz="2400" b="1" i="1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</a:br>
            <a:r>
              <a:rPr lang="ru-RU" sz="2400" i="1">
                <a:latin typeface="Times New Roman" panose="02020603050405020304"/>
                <a:cs typeface="Times New Roman" panose="02020603050405020304"/>
              </a:rPr>
              <a:t>- Ребенок должен уметь не только зрительно воспринимать образы, но и описывать увиденное</a:t>
            </a:r>
            <a:br>
              <a:rPr lang="ru-RU" sz="2400" i="1">
                <a:latin typeface="Times New Roman" panose="02020603050405020304"/>
                <a:cs typeface="Times New Roman" panose="02020603050405020304"/>
              </a:rPr>
            </a:br>
            <a:r>
              <a:rPr lang="ru-RU" sz="2400" i="1">
                <a:latin typeface="Times New Roman" panose="02020603050405020304"/>
                <a:cs typeface="Times New Roman" panose="02020603050405020304"/>
              </a:rPr>
              <a:t>-Ребенок легко формирует простые предложения, постепенно переходит к сложным (из 5-6 слов)</a:t>
            </a:r>
            <a:br>
              <a:rPr lang="ru-RU" sz="2400" i="1">
                <a:latin typeface="Times New Roman" panose="02020603050405020304"/>
                <a:cs typeface="Times New Roman" panose="02020603050405020304"/>
              </a:rPr>
            </a:br>
            <a:r>
              <a:rPr lang="ru-RU" sz="2400" i="1">
                <a:latin typeface="Times New Roman" panose="02020603050405020304"/>
                <a:cs typeface="Times New Roman" panose="02020603050405020304"/>
              </a:rPr>
              <a:t>- Ребенок должен разделять предметы по группам: мебель, посуда, одежда.</a:t>
            </a:r>
            <a:br>
              <a:rPr lang="ru-RU" sz="2400" i="1">
                <a:latin typeface="Times New Roman" panose="02020603050405020304"/>
                <a:cs typeface="Times New Roman" panose="02020603050405020304"/>
              </a:rPr>
            </a:br>
            <a:r>
              <a:rPr lang="ru-RU" sz="2400" i="1">
                <a:latin typeface="Times New Roman" panose="02020603050405020304"/>
                <a:cs typeface="Times New Roman" panose="02020603050405020304"/>
              </a:rPr>
              <a:t>-Ребенок должен знать название основных действий людей и животных (лежит, бежит, сидит)</a:t>
            </a:r>
            <a:br>
              <a:rPr lang="ru-RU" sz="2400" i="1">
                <a:latin typeface="Times New Roman" panose="02020603050405020304"/>
                <a:cs typeface="Times New Roman" panose="02020603050405020304"/>
              </a:rPr>
            </a:br>
            <a:r>
              <a:rPr lang="ru-RU" sz="2400" i="1">
                <a:latin typeface="Times New Roman" panose="02020603050405020304"/>
                <a:cs typeface="Times New Roman" panose="02020603050405020304"/>
              </a:rPr>
              <a:t>- Ребенок должен уметь повторять за взрослыми стишки и песни.</a:t>
            </a:r>
            <a:br>
              <a:rPr lang="ru-RU" sz="2400" i="1">
                <a:latin typeface="Times New Roman" panose="02020603050405020304"/>
                <a:cs typeface="Times New Roman" panose="02020603050405020304"/>
              </a:rPr>
            </a:br>
            <a:r>
              <a:rPr lang="ru-RU" sz="2400" i="1">
                <a:latin typeface="Times New Roman" panose="02020603050405020304"/>
                <a:cs typeface="Times New Roman" panose="02020603050405020304"/>
              </a:rPr>
              <a:t>Ребенок должен знать свое имя и фамилию</a:t>
            </a:r>
            <a:br>
              <a:rPr lang="ru-RU" sz="2400" i="1">
                <a:latin typeface="Times New Roman" panose="02020603050405020304"/>
                <a:cs typeface="Times New Roman" panose="02020603050405020304"/>
              </a:rPr>
            </a:br>
            <a:r>
              <a:rPr lang="ru-RU" sz="2400" i="1">
                <a:latin typeface="Times New Roman" panose="02020603050405020304"/>
                <a:cs typeface="Times New Roman" panose="02020603050405020304"/>
              </a:rPr>
              <a:t>- Ребенок должен уметь управлять силой голоса, говорить громко – тихо.</a:t>
            </a:r>
            <a:br>
              <a:rPr lang="ru-RU" sz="2400" b="1" i="1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</a:br>
            <a:endParaRPr lang="ru-RU" sz="2400" b="1" i="1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998647"/>
            <a:ext cx="7886700" cy="5225142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2400" b="1" i="1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В чём же наши дети могут быть самостоятельны?</a:t>
            </a:r>
            <a:br>
              <a:rPr lang="ru-RU" sz="2400" i="1">
                <a:latin typeface="Times New Roman" panose="02020603050405020304"/>
                <a:cs typeface="Times New Roman" panose="02020603050405020304"/>
              </a:rPr>
            </a:br>
            <a:r>
              <a:rPr lang="ru-RU" sz="2400" i="1">
                <a:latin typeface="Times New Roman" panose="02020603050405020304"/>
                <a:cs typeface="Times New Roman" panose="02020603050405020304"/>
              </a:rPr>
              <a:t>-умеют мыть руки, засучивая рукава, мыть лицо, не разбрызгивая воду, правильно пользоваться мылом, не мочить одежду, вешать полотенце на своё</a:t>
            </a:r>
            <a:br>
              <a:rPr lang="ru-RU" sz="2400" i="1">
                <a:latin typeface="Times New Roman" panose="02020603050405020304"/>
                <a:cs typeface="Times New Roman" panose="02020603050405020304"/>
              </a:rPr>
            </a:br>
            <a:r>
              <a:rPr lang="ru-RU" sz="2400" i="1">
                <a:latin typeface="Times New Roman" panose="02020603050405020304"/>
                <a:cs typeface="Times New Roman" panose="02020603050405020304"/>
              </a:rPr>
              <a:t>место;</a:t>
            </a:r>
            <a:br>
              <a:rPr lang="ru-RU" sz="2400" i="1">
                <a:latin typeface="Times New Roman" panose="02020603050405020304"/>
                <a:cs typeface="Times New Roman" panose="02020603050405020304"/>
              </a:rPr>
            </a:br>
            <a:r>
              <a:rPr lang="ru-RU" sz="2400" i="1">
                <a:latin typeface="Times New Roman" panose="02020603050405020304"/>
                <a:cs typeface="Times New Roman" panose="02020603050405020304"/>
              </a:rPr>
              <a:t>-одеваться и раздеваться в определённой последовательности – одежду снимать, складывать, вешать, выворачивать на лицевую сторону, застёгивать пуговицы, завязывать шнурки ботинок. (алгоритм одевания и раздевания);</a:t>
            </a:r>
            <a:br>
              <a:rPr lang="ru-RU" sz="2400" i="1">
                <a:latin typeface="Times New Roman" panose="02020603050405020304"/>
                <a:cs typeface="Times New Roman" panose="02020603050405020304"/>
              </a:rPr>
            </a:br>
            <a:r>
              <a:rPr lang="ru-RU" sz="2400" i="1">
                <a:latin typeface="Times New Roman" panose="02020603050405020304"/>
                <a:cs typeface="Times New Roman" panose="02020603050405020304"/>
              </a:rPr>
              <a:t>-замечать непорядок в одежде и самостоятельно устранять его, обращаться за помощью взрослого;</a:t>
            </a:r>
            <a:br>
              <a:rPr lang="ru-RU" sz="2400" i="1">
                <a:latin typeface="Times New Roman" panose="02020603050405020304"/>
                <a:cs typeface="Times New Roman" panose="02020603050405020304"/>
              </a:rPr>
            </a:br>
            <a:r>
              <a:rPr lang="ru-RU" sz="2400" i="1">
                <a:latin typeface="Times New Roman" panose="02020603050405020304"/>
                <a:cs typeface="Times New Roman" panose="02020603050405020304"/>
              </a:rPr>
              <a:t>-своевременно пользоваться носовым платком, туалетом;</a:t>
            </a:r>
            <a:br>
              <a:rPr lang="ru-RU" sz="2400" i="1">
                <a:latin typeface="Times New Roman" panose="02020603050405020304"/>
                <a:cs typeface="Times New Roman" panose="02020603050405020304"/>
              </a:rPr>
            </a:br>
            <a:r>
              <a:rPr lang="ru-RU" sz="2400" i="1">
                <a:latin typeface="Times New Roman" panose="02020603050405020304"/>
                <a:cs typeface="Times New Roman" panose="02020603050405020304"/>
              </a:rPr>
              <a:t>-правильно пользоваться ложкой, вилкой, салфеткой!</a:t>
            </a:r>
            <a:br>
              <a:rPr lang="ru-RU" sz="2400" i="1">
                <a:latin typeface="Times New Roman" panose="02020603050405020304"/>
                <a:cs typeface="Times New Roman" panose="02020603050405020304"/>
              </a:rPr>
            </a:br>
            <a:r>
              <a:rPr lang="ru-RU" sz="2400" i="1">
                <a:latin typeface="Times New Roman" panose="02020603050405020304"/>
                <a:cs typeface="Times New Roman" panose="02020603050405020304"/>
              </a:rPr>
              <a:t>-убирать игрушки в определённое место.</a:t>
            </a:r>
            <a:br>
              <a:rPr lang="ru-RU" sz="2400" i="1">
                <a:latin typeface="Times New Roman" panose="02020603050405020304"/>
                <a:cs typeface="Times New Roman" panose="02020603050405020304"/>
              </a:rPr>
            </a:br>
            <a:r>
              <a:rPr lang="ru-RU" sz="2400" i="1">
                <a:latin typeface="Times New Roman" panose="02020603050405020304"/>
                <a:cs typeface="Times New Roman" panose="02020603050405020304"/>
              </a:rPr>
              <a:t>- Ребенок должен уметь </a:t>
            </a:r>
            <a:r>
              <a:rPr lang="ru-RU" sz="2400" i="1">
                <a:latin typeface="Times New Roman" panose="02020603050405020304"/>
                <a:cs typeface="Times New Roman" panose="02020603050405020304"/>
              </a:rPr>
              <a:t>разризать</a:t>
            </a:r>
            <a:r>
              <a:rPr lang="ru-RU" sz="2400" i="1">
                <a:latin typeface="Times New Roman" panose="02020603050405020304"/>
                <a:cs typeface="Times New Roman" panose="02020603050405020304"/>
              </a:rPr>
              <a:t> ножницами бумагу.</a:t>
            </a:r>
            <a:br>
              <a:rPr lang="ru-RU" sz="2400" i="1">
                <a:latin typeface="Times New Roman" panose="02020603050405020304"/>
                <a:cs typeface="Times New Roman" panose="02020603050405020304"/>
              </a:rPr>
            </a:br>
            <a:r>
              <a:rPr lang="ru-RU" sz="2400" i="1">
                <a:latin typeface="Times New Roman" panose="02020603050405020304"/>
                <a:cs typeface="Times New Roman" panose="02020603050405020304"/>
              </a:rPr>
              <a:t>- Должен уметь пользоваться карандашом. </a:t>
            </a:r>
            <a:br>
              <a:rPr lang="ru-RU" sz="2400" i="1">
                <a:latin typeface="Times New Roman" panose="02020603050405020304"/>
                <a:cs typeface="Times New Roman" panose="02020603050405020304"/>
              </a:rPr>
            </a:br>
            <a:r>
              <a:rPr lang="ru-RU" sz="2400" i="1">
                <a:latin typeface="Times New Roman" panose="02020603050405020304"/>
                <a:cs typeface="Times New Roman" panose="02020603050405020304"/>
              </a:rPr>
              <a:t>- Ребенок должен уметь обводить и раскрашивать картинки.</a:t>
            </a:r>
            <a:br>
              <a:rPr lang="ru-RU" sz="2400" i="1">
                <a:latin typeface="Times New Roman" panose="02020603050405020304"/>
                <a:cs typeface="Times New Roman" panose="02020603050405020304"/>
              </a:rPr>
            </a:br>
            <a:endParaRPr lang="ru-RU" sz="2400" i="1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ig_cbf5392327abd6c985e32dbaff2ffbcf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 bwMode="auto">
          <a:xfrm>
            <a:off x="1815737" y="179705"/>
            <a:ext cx="5813909" cy="4360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61257" y="0"/>
            <a:ext cx="8882743" cy="2677887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2400" i="1">
                <a:latin typeface="Times New Roman" panose="02020603050405020304"/>
                <a:cs typeface="Times New Roman" panose="02020603050405020304"/>
              </a:rPr>
              <a:t>Ребёнку исполнилось 3 года. Это важный рубеж в его жизни - переход от раннего к дошкольному детству. Он поднимается на новую ступень своего развития,  уже можно задуматься над его дальнейшей судьбой, и над тем ,что можно сделать для того ,чтобы он вырос умным ,честным и счастливым человеко</a:t>
            </a:r>
            <a:r>
              <a:rPr lang="ru-RU" sz="2400">
                <a:latin typeface="Times New Roman" panose="02020603050405020304"/>
                <a:cs typeface="Times New Roman" panose="02020603050405020304"/>
              </a:rPr>
              <a:t>м.</a:t>
            </a:r>
            <a:br>
              <a:rPr lang="ru-RU"/>
            </a:br>
            <a:endParaRPr lang="ru-RU" sz="1400"/>
          </a:p>
        </p:txBody>
      </p:sp>
      <p:pic>
        <p:nvPicPr>
          <p:cNvPr id="4" name="Содержимое 3" descr="243057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 bwMode="auto">
          <a:xfrm>
            <a:off x="156754" y="2792277"/>
            <a:ext cx="3696788" cy="2733312"/>
          </a:xfrm>
          <a:prstGeom prst="rect">
            <a:avLst/>
          </a:prstGeom>
        </p:spPr>
      </p:pic>
      <p:pic>
        <p:nvPicPr>
          <p:cNvPr id="1026" name="Picture 2" descr="C:\Users\Dell\Desktop\ПЕД.ЧАС\rebenok_lico_ulybka_cvetok_skromnost_2560x160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35629" y="3778530"/>
            <a:ext cx="4608371" cy="28574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0"/>
            <a:ext cx="7886700" cy="478100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i="1"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КАК НЕ НАДО СЕБЯ ВЕСТИ РОДИТЕЛЯМ:</a:t>
            </a:r>
            <a:br>
              <a:rPr lang="ru-RU" sz="2400" i="1"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</a:br>
            <a:r>
              <a:rPr lang="ru-RU" sz="2400" i="1">
                <a:latin typeface="Times New Roman" panose="02020603050405020304"/>
                <a:cs typeface="Times New Roman" panose="02020603050405020304"/>
              </a:rPr>
              <a:t>- Не надо постоянно ругать и наказывать ребенка за все неприятные для вас проявления его самостоятельности.</a:t>
            </a:r>
            <a:br>
              <a:rPr lang="ru-RU" sz="2400" i="1">
                <a:latin typeface="Times New Roman" panose="02020603050405020304"/>
                <a:cs typeface="Times New Roman" panose="02020603050405020304"/>
              </a:rPr>
            </a:br>
            <a:r>
              <a:rPr lang="ru-RU" sz="2400" i="1">
                <a:latin typeface="Times New Roman" panose="02020603050405020304"/>
                <a:cs typeface="Times New Roman" panose="02020603050405020304"/>
              </a:rPr>
              <a:t>- Не надо говорить «да» когда необходимо твердое «нет».</a:t>
            </a:r>
            <a:br>
              <a:rPr lang="ru-RU" sz="2400" i="1">
                <a:latin typeface="Times New Roman" panose="02020603050405020304"/>
                <a:cs typeface="Times New Roman" panose="02020603050405020304"/>
              </a:rPr>
            </a:br>
            <a:r>
              <a:rPr lang="ru-RU" sz="2400" i="1">
                <a:latin typeface="Times New Roman" panose="02020603050405020304"/>
                <a:cs typeface="Times New Roman" panose="02020603050405020304"/>
              </a:rPr>
              <a:t>- Не подчеркивать свою силу и превосходство над ним.</a:t>
            </a:r>
            <a:br>
              <a:rPr lang="ru-RU" sz="3200" i="1"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</a:br>
            <a:endParaRPr lang="ru-RU" sz="3200" i="1">
              <a:solidFill>
                <a:srgbClr val="00206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249564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2400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/>
                <a:cs typeface="Times New Roman" panose="02020603050405020304"/>
              </a:rPr>
              <a:t>Хотелось бы обратить внимание на «кризис трех лет», когда малыш, еще недавно такой покладистый, начинает проявлять нетерпимость к опеке взрослого, стремление настоять на своем требовании, упорство в осуществлении своих целей. Это свидетельствует о том, что прежний тип взаимоотношений взрослого и ребенка должен быть изменен в направлении предоставления малышу большей самостоятельности и обогащения его деятельности новым содержанием.</a:t>
            </a:r>
            <a:br>
              <a:rPr lang="ru-RU" sz="2400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/>
                <a:cs typeface="Times New Roman" panose="02020603050405020304"/>
              </a:rPr>
            </a:br>
            <a:endParaRPr lang="ru-RU" sz="2400" i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Содержимое 3" descr="photo_450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 bwMode="auto">
          <a:xfrm>
            <a:off x="1397727" y="3083968"/>
            <a:ext cx="6844936" cy="37740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1071154"/>
            <a:ext cx="7886700" cy="381435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2400" i="1">
                <a:latin typeface="Times New Roman" panose="02020603050405020304"/>
                <a:cs typeface="Times New Roman" panose="02020603050405020304"/>
              </a:rPr>
              <a:t>В 3-4 года преобладает воссоздающее воображение, то есть ребенок способен лишь воссоздать образы  из сказок и рассказов взрослого.  Память дошкольника 3-4 лет непроизвольная. Хорошо  запоминается только то, что было непосредственно связанно с его деятельностью, было интересно и эмоционально окрашено.</a:t>
            </a:r>
            <a:endParaRPr lang="ru-RU" sz="2400" i="1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849086"/>
            <a:ext cx="7886700" cy="4532811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2400" i="1">
                <a:latin typeface="Times New Roman" panose="02020603050405020304"/>
                <a:cs typeface="Times New Roman" panose="02020603050405020304"/>
              </a:rPr>
              <a:t>Ребенок 3-4 года не способен длительное время удерживать свое внимание на каком то одно предмете, он быстро переключается с одной деятельности на</a:t>
            </a:r>
            <a:br>
              <a:rPr lang="ru-RU" sz="2400" i="1">
                <a:latin typeface="Times New Roman" panose="02020603050405020304"/>
                <a:cs typeface="Times New Roman" panose="02020603050405020304"/>
              </a:rPr>
            </a:br>
            <a:r>
              <a:rPr lang="ru-RU" sz="2400" i="1">
                <a:latin typeface="Times New Roman" panose="02020603050405020304"/>
                <a:cs typeface="Times New Roman" panose="02020603050405020304"/>
              </a:rPr>
              <a:t>другую.</a:t>
            </a:r>
            <a:br>
              <a:rPr lang="ru-RU" sz="2400" i="1">
                <a:latin typeface="Times New Roman" panose="02020603050405020304"/>
                <a:cs typeface="Times New Roman" panose="02020603050405020304"/>
              </a:rPr>
            </a:br>
            <a:r>
              <a:rPr lang="ru-RU" sz="2400" i="1">
                <a:latin typeface="Times New Roman" panose="02020603050405020304"/>
                <a:cs typeface="Times New Roman" panose="02020603050405020304"/>
              </a:rPr>
              <a:t>Также характерны резкие перепады настроение. На настроение начинают влиять взаимоотношения со сверстниками и взрослыми. Начинает развиваться самооценка, при этом дети в значительной мере ориентируются на оценку воспитателя. Продолжает развиваться их половая идентификация, что проявляется в характере выбираемых игрушек и сюжетов.</a:t>
            </a:r>
            <a:endParaRPr lang="ru-RU" sz="2400" i="1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459876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2400" b="1" i="1"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ЧТО ДОЛЖЕН УМЕТЬ РЕБЕНОК  3-4 ЛЕТ</a:t>
            </a:r>
            <a:br>
              <a:rPr lang="ru-RU" sz="2400" i="1">
                <a:latin typeface="Times New Roman" panose="02020603050405020304"/>
                <a:cs typeface="Times New Roman" panose="02020603050405020304"/>
              </a:rPr>
            </a:br>
            <a:r>
              <a:rPr lang="ru-RU" sz="2400" b="1" i="1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МАТЕМАТИКА</a:t>
            </a:r>
            <a:br>
              <a:rPr lang="ru-RU" sz="2400" b="1" i="1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</a:br>
            <a:r>
              <a:rPr lang="ru-RU" sz="2400" i="1">
                <a:latin typeface="Times New Roman" panose="02020603050405020304"/>
                <a:cs typeface="Times New Roman" panose="02020603050405020304"/>
              </a:rPr>
              <a:t>1.Ребенок должен уметь считать до трех и показывать соответствующее число пальчиков на руке.</a:t>
            </a:r>
            <a:br>
              <a:rPr lang="ru-RU" sz="2400" i="1">
                <a:latin typeface="Times New Roman" panose="02020603050405020304"/>
                <a:cs typeface="Times New Roman" panose="02020603050405020304"/>
              </a:rPr>
            </a:br>
            <a:r>
              <a:rPr lang="ru-RU" sz="2400" i="1">
                <a:latin typeface="Times New Roman" panose="02020603050405020304"/>
                <a:cs typeface="Times New Roman" panose="02020603050405020304"/>
              </a:rPr>
              <a:t>2.Должен уметь владеть понятиями: один- много, большой – маленький, высокий – низкий.</a:t>
            </a:r>
            <a:br>
              <a:rPr lang="ru-RU" sz="2400" i="1">
                <a:latin typeface="Times New Roman" panose="02020603050405020304"/>
                <a:cs typeface="Times New Roman" panose="02020603050405020304"/>
              </a:rPr>
            </a:br>
            <a:r>
              <a:rPr lang="ru-RU" sz="2400" i="1">
                <a:latin typeface="Times New Roman" panose="02020603050405020304"/>
                <a:cs typeface="Times New Roman" panose="02020603050405020304"/>
              </a:rPr>
              <a:t>3.Должен знать основные цвета: красный, желтый, зеленый, синий, </a:t>
            </a:r>
            <a:r>
              <a:rPr lang="ru-RU" sz="2400" i="1">
                <a:latin typeface="Times New Roman" panose="02020603050405020304"/>
                <a:cs typeface="Times New Roman" panose="02020603050405020304"/>
              </a:rPr>
              <a:t>белый,черный</a:t>
            </a:r>
            <a:r>
              <a:rPr lang="ru-RU" sz="2400" i="1">
                <a:latin typeface="Times New Roman" panose="02020603050405020304"/>
                <a:cs typeface="Times New Roman" panose="02020603050405020304"/>
              </a:rPr>
              <a:t>.</a:t>
            </a:r>
            <a:br>
              <a:rPr lang="ru-RU" sz="2400" i="1">
                <a:latin typeface="Times New Roman" panose="02020603050405020304"/>
                <a:cs typeface="Times New Roman" panose="02020603050405020304"/>
              </a:rPr>
            </a:br>
            <a:r>
              <a:rPr lang="ru-RU" sz="2400" i="1">
                <a:latin typeface="Times New Roman" panose="02020603050405020304"/>
                <a:cs typeface="Times New Roman" panose="02020603050405020304"/>
              </a:rPr>
              <a:t>4.Должен знать геометрические фигуры: круг, квадрат, треугольник.</a:t>
            </a:r>
            <a:br>
              <a:rPr lang="ru-RU" sz="2400" i="1">
                <a:latin typeface="Times New Roman" panose="02020603050405020304"/>
                <a:cs typeface="Times New Roman" panose="02020603050405020304"/>
              </a:rPr>
            </a:br>
            <a:r>
              <a:rPr lang="ru-RU" sz="2400" i="1">
                <a:latin typeface="Times New Roman" panose="02020603050405020304"/>
                <a:cs typeface="Times New Roman" panose="02020603050405020304"/>
              </a:rPr>
              <a:t>5.Ребенок должен уметь сравнивать предметы по величине, цвету, </a:t>
            </a:r>
            <a:r>
              <a:rPr lang="ru-RU" sz="2400">
                <a:latin typeface="Times New Roman" panose="02020603050405020304"/>
                <a:cs typeface="Times New Roman" panose="02020603050405020304"/>
              </a:rPr>
              <a:t>форме.</a:t>
            </a:r>
            <a:br>
              <a:rPr lang="ru-RU" sz="2400">
                <a:latin typeface="Times New Roman" panose="02020603050405020304"/>
                <a:cs typeface="Times New Roman" panose="02020603050405020304"/>
              </a:rPr>
            </a:br>
            <a:br>
              <a:rPr lang="ru-RU" sz="2000">
                <a:latin typeface="Times New Roman" panose="02020603050405020304"/>
                <a:cs typeface="Times New Roman" panose="02020603050405020304"/>
              </a:rPr>
            </a:br>
            <a:endParaRPr lang="ru-RU" sz="2000" b="1" i="1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559153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i="1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РАЗВИТИЕ МЫШЛЕНИЯ, ПАМЯТИ, ВНИМАНИЯ</a:t>
            </a:r>
            <a:br>
              <a:rPr lang="ru-RU" sz="2400" b="1" i="1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</a:br>
            <a:r>
              <a:rPr lang="ru-RU" sz="2400" i="1">
                <a:latin typeface="Times New Roman" panose="02020603050405020304"/>
                <a:cs typeface="Times New Roman" panose="02020603050405020304"/>
              </a:rPr>
              <a:t>1.Ребенок должен уметь складывать разрезанную картинку из 2-4 частей</a:t>
            </a:r>
            <a:br>
              <a:rPr lang="ru-RU" sz="2400" i="1">
                <a:latin typeface="Times New Roman" panose="02020603050405020304"/>
                <a:cs typeface="Times New Roman" panose="02020603050405020304"/>
              </a:rPr>
            </a:br>
            <a:r>
              <a:rPr lang="ru-RU" sz="2400" i="1">
                <a:latin typeface="Times New Roman" panose="02020603050405020304"/>
                <a:cs typeface="Times New Roman" panose="02020603050405020304"/>
              </a:rPr>
              <a:t>2.Ребенок должен находить лишний предмет и объяснить почему он сделал такой выбор.</a:t>
            </a:r>
            <a:br>
              <a:rPr lang="ru-RU" sz="2400" i="1">
                <a:latin typeface="Times New Roman" panose="02020603050405020304"/>
                <a:cs typeface="Times New Roman" panose="02020603050405020304"/>
              </a:rPr>
            </a:br>
            <a:r>
              <a:rPr lang="ru-RU" sz="2400" i="1">
                <a:latin typeface="Times New Roman" panose="02020603050405020304"/>
                <a:cs typeface="Times New Roman" panose="02020603050405020304"/>
              </a:rPr>
              <a:t>3.Должен находить сходство и различия между предметами</a:t>
            </a:r>
            <a:br>
              <a:rPr lang="ru-RU" sz="2400" i="1">
                <a:latin typeface="Times New Roman" panose="02020603050405020304"/>
                <a:cs typeface="Times New Roman" panose="02020603050405020304"/>
              </a:rPr>
            </a:br>
            <a:r>
              <a:rPr lang="ru-RU" sz="2400" i="1">
                <a:latin typeface="Times New Roman" panose="02020603050405020304"/>
                <a:cs typeface="Times New Roman" panose="02020603050405020304"/>
              </a:rPr>
              <a:t>4.Должен запоминать 3-4 картинки</a:t>
            </a:r>
            <a:br>
              <a:rPr lang="ru-RU" sz="2400" i="1">
                <a:latin typeface="Times New Roman" panose="02020603050405020304"/>
                <a:cs typeface="Times New Roman" panose="02020603050405020304"/>
              </a:rPr>
            </a:br>
            <a:r>
              <a:rPr lang="ru-RU" sz="2400" i="1">
                <a:latin typeface="Times New Roman" panose="02020603050405020304"/>
                <a:cs typeface="Times New Roman" panose="02020603050405020304"/>
              </a:rPr>
              <a:t>5.должен запоминать 3-4 слова, которые взрослый повторил несколько раз.</a:t>
            </a:r>
            <a:br>
              <a:rPr lang="ru-RU" sz="2400" i="1">
                <a:latin typeface="Times New Roman" panose="02020603050405020304"/>
                <a:cs typeface="Times New Roman" panose="02020603050405020304"/>
              </a:rPr>
            </a:br>
            <a:r>
              <a:rPr lang="ru-RU" sz="2400" i="1">
                <a:latin typeface="Times New Roman" panose="02020603050405020304"/>
                <a:cs typeface="Times New Roman" panose="02020603050405020304"/>
              </a:rPr>
              <a:t>6.Ребенок должен уметь запоминать и повторять движения, которые показал взрослый 1-2 раза.</a:t>
            </a:r>
            <a:br>
              <a:rPr lang="ru-RU" sz="2400" i="1">
                <a:latin typeface="Times New Roman" panose="02020603050405020304"/>
                <a:cs typeface="Times New Roman" panose="02020603050405020304"/>
              </a:rPr>
            </a:br>
            <a:r>
              <a:rPr lang="ru-RU" sz="2400" i="1">
                <a:latin typeface="Times New Roman" panose="02020603050405020304"/>
                <a:cs typeface="Times New Roman" panose="02020603050405020304"/>
              </a:rPr>
              <a:t>7.Ребенок должен находить парные предме</a:t>
            </a:r>
            <a:r>
              <a:rPr lang="ru-RU" sz="2400">
                <a:latin typeface="Times New Roman" panose="02020603050405020304"/>
                <a:cs typeface="Times New Roman" panose="02020603050405020304"/>
              </a:rPr>
              <a:t>ты.</a:t>
            </a:r>
            <a:endParaRPr lang="ru-RU" sz="2400" b="1" i="1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51735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i="1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ОКРУЖАЮЩИЙ МИР</a:t>
            </a:r>
            <a:br>
              <a:rPr lang="ru-RU" sz="2400" i="1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</a:br>
            <a:r>
              <a:rPr lang="ru-RU" sz="2400" i="1">
                <a:latin typeface="Times New Roman" panose="02020603050405020304"/>
                <a:cs typeface="Times New Roman" panose="02020603050405020304"/>
              </a:rPr>
              <a:t>1.Ребенок должен знать названия и уметь показывать диких и домашних животных.</a:t>
            </a:r>
            <a:br>
              <a:rPr lang="ru-RU" sz="2400" i="1">
                <a:latin typeface="Times New Roman" panose="02020603050405020304"/>
                <a:cs typeface="Times New Roman" panose="02020603050405020304"/>
              </a:rPr>
            </a:br>
            <a:r>
              <a:rPr lang="ru-RU" sz="2400" i="1">
                <a:latin typeface="Times New Roman" panose="02020603050405020304"/>
                <a:cs typeface="Times New Roman" panose="02020603050405020304"/>
              </a:rPr>
              <a:t>2.Ребенок должен знать названия 3-4 птиц (воробей, ласточка, ворона) и 3-4 насекомых (</a:t>
            </a:r>
            <a:r>
              <a:rPr lang="ru-RU" sz="2400" i="1">
                <a:latin typeface="Times New Roman" panose="02020603050405020304"/>
                <a:cs typeface="Times New Roman" panose="02020603050405020304"/>
              </a:rPr>
              <a:t>кузнечек</a:t>
            </a:r>
            <a:r>
              <a:rPr lang="ru-RU" sz="2400" i="1">
                <a:latin typeface="Times New Roman" panose="02020603050405020304"/>
                <a:cs typeface="Times New Roman" panose="02020603050405020304"/>
              </a:rPr>
              <a:t>, бабочка, пчела)</a:t>
            </a:r>
            <a:br>
              <a:rPr lang="ru-RU" sz="2400" i="1">
                <a:latin typeface="Times New Roman" panose="02020603050405020304"/>
                <a:cs typeface="Times New Roman" panose="02020603050405020304"/>
              </a:rPr>
            </a:br>
            <a:r>
              <a:rPr lang="ru-RU" sz="2400" i="1">
                <a:latin typeface="Times New Roman" panose="02020603050405020304"/>
                <a:cs typeface="Times New Roman" panose="02020603050405020304"/>
              </a:rPr>
              <a:t>3.Ребенок должен знать название основных растений: 3-4 дерева (береза, дуб, яблоня) и 3-4 цветов (ромашка, тюльпан, роза)</a:t>
            </a:r>
            <a:br>
              <a:rPr lang="ru-RU" sz="2400" i="1">
                <a:latin typeface="Times New Roman" panose="02020603050405020304"/>
                <a:cs typeface="Times New Roman" panose="02020603050405020304"/>
              </a:rPr>
            </a:br>
            <a:br>
              <a:rPr lang="ru-RU" sz="2400" i="1">
                <a:latin typeface="Times New Roman" panose="02020603050405020304"/>
                <a:cs typeface="Times New Roman" panose="02020603050405020304"/>
              </a:rPr>
            </a:br>
            <a:r>
              <a:rPr lang="ru-RU" sz="2400" i="1">
                <a:latin typeface="Times New Roman" panose="02020603050405020304"/>
                <a:cs typeface="Times New Roman" panose="02020603050405020304"/>
              </a:rPr>
              <a:t>4.Ребенок должен знать, что такое овощи, фрукты, ягоды, грибы.</a:t>
            </a:r>
            <a:br>
              <a:rPr lang="ru-RU" sz="2400" i="1">
                <a:latin typeface="Times New Roman" panose="02020603050405020304"/>
                <a:cs typeface="Times New Roman" panose="02020603050405020304"/>
              </a:rPr>
            </a:br>
            <a:r>
              <a:rPr lang="ru-RU" sz="2400" i="1">
                <a:latin typeface="Times New Roman" panose="02020603050405020304"/>
                <a:cs typeface="Times New Roman" panose="02020603050405020304"/>
              </a:rPr>
              <a:t>5.Ребенок должен иметь представление о материалах, из которых изготовлены окружающие предметы.</a:t>
            </a:r>
            <a:br>
              <a:rPr lang="ru-RU" sz="2400" i="1">
                <a:latin typeface="Times New Roman" panose="02020603050405020304"/>
                <a:cs typeface="Times New Roman" panose="02020603050405020304"/>
              </a:rPr>
            </a:br>
            <a:r>
              <a:rPr lang="ru-RU" sz="2400" i="1">
                <a:latin typeface="Times New Roman" panose="02020603050405020304"/>
                <a:cs typeface="Times New Roman" panose="02020603050405020304"/>
              </a:rPr>
              <a:t>6.Должен знать части суток – утро, день, вечер, ночь.</a:t>
            </a:r>
            <a:br>
              <a:rPr lang="ru-RU" sz="2400" i="1">
                <a:latin typeface="Times New Roman" panose="02020603050405020304"/>
                <a:cs typeface="Times New Roman" panose="02020603050405020304"/>
              </a:rPr>
            </a:br>
            <a:r>
              <a:rPr lang="ru-RU" sz="2400" i="1">
                <a:latin typeface="Times New Roman" panose="02020603050405020304"/>
                <a:cs typeface="Times New Roman" panose="02020603050405020304"/>
              </a:rPr>
              <a:t>7.Ребенок должен уметь назвать явления природы – дождь, снег, ветер.</a:t>
            </a:r>
            <a:endParaRPr lang="ru-RU" sz="2400" i="1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Тема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4783</Words>
  <Application>WPS Presentation</Application>
  <PresentationFormat>Экран (4:3)</PresentationFormat>
  <Paragraphs>26</Paragraphs>
  <Slides>12</Slides>
  <Notes>12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SimSun</vt:lpstr>
      <vt:lpstr>Wingdings</vt:lpstr>
      <vt:lpstr>Arial</vt:lpstr>
      <vt:lpstr>Times New Roman</vt:lpstr>
      <vt:lpstr>Calibri Light</vt:lpstr>
      <vt:lpstr>Calibri</vt:lpstr>
      <vt:lpstr>Microsoft YaHei</vt:lpstr>
      <vt:lpstr>Arial Unicode MS</vt:lpstr>
      <vt:lpstr>Тема Office</vt:lpstr>
      <vt:lpstr>“Возрастные особенности детей 3-4 лет”</vt:lpstr>
      <vt:lpstr>Ребёнку исполнилось 3 года. Это важный рубеж в его жизни - переход от раннего к дошкольному детству. Он поднимается на новую ступень своего развития,  уже можно задуматься над его дальнейшей судьбой, и над тем ,что можно сделать для того ,чтобы он вырос умным ,честным и счастливым человеком. </vt:lpstr>
      <vt:lpstr>КАК НЕ НАДО СЕБЯ ВЕСТИ РОДИТЕЛЯМ: - Не надо постоянно ругать и наказывать ребенка за все неприятные для вас проявления его самостоятельности. - Не надо говорить «да» когда необходимо твердое «нет». - Не подчеркивать свою силу и превосходство над ним. </vt:lpstr>
      <vt:lpstr>Хотелось бы обратить внимание на «кризис трех лет», когда малыш, еще недавно такой покладистый, начинает проявлять нетерпимость к опеке взрослого, стремление настоять на своем требовании, упорство в осуществлении своих целей. Это свидетельствует о том, что прежний тип взаимоотношений взрослого и ребенка должен быть изменен в направлении предоставления малышу большей самостоятельности и обогащения его деятельности новым содержанием. </vt:lpstr>
      <vt:lpstr>В 3-4 года преобладает воссоздающее воображение, то есть ребенок способен лишь воссоздать образы  из сказок и рассказов взрослого.  Память дошкольника 3-4 лет непроизвольная. Хорошо  запоминается только то, что было непосредственно связанно с его деятельностью, было интересно и эмоционально окрашено.</vt:lpstr>
      <vt:lpstr>Ребенок 3-4 года не способен длительное время удерживать свое внимание на каком то одно предмете, он быстро переключается с одной деятельности на другую. Также характерны резкие перепады настроение. На настроение начинают влиять взаимоотношения со сверстниками и взрослыми. Начинает развиваться самооценка, при этом дети в значительной мере ориентируются на оценку воспитателя. Продолжает развиваться их половая идентификация, что проявляется в характере выбираемых игрушек и сюжетов.</vt:lpstr>
      <vt:lpstr>ЧТО ДОЛЖЕН УМЕТЬ РЕБЕНОК  3-4 ЛЕТ МАТЕМАТИКА 1.Ребенок должен уметь считать до трех и показывать соответствующее число пальчиков на руке. 2.Должен уметь владеть понятиями: один- много, большой – маленький, высокий – низкий. 3.Должен знать основные цвета: красный, желтый, зеленый, синий, белый,черный. 4.Должен знать геометрические фигуры: круг, квадрат, треугольник. 5.Ребенок должен уметь сравнивать предметы по величине, цвету, форме.  </vt:lpstr>
      <vt:lpstr>РАЗВИТИЕ МЫШЛЕНИЯ, ПАМЯТИ, ВНИМАНИЯ 1.Ребенок должен уметь складывать разрезанную картинку из 2-4 частей 2.Ребенок должен находить лишний предмет и объяснить почему он сделал такой выбор. 3.Должен находить сходство и различия между предметами 4.Должен запоминать 3-4 картинки 5.должен запоминать 3-4 слова, которые взрослый повторил несколько раз. 6.Ребенок должен уметь запоминать и повторять движения, которые показал взрослый 1-2 раза. 7.Ребенок должен находить парные предметы.</vt:lpstr>
      <vt:lpstr>ОКРУЖАЮЩИЙ МИР 1.Ребенок должен знать названия и уметь показывать диких и домашних животных. 2.Ребенок должен знать названия 3-4 птиц (воробей, ласточка, ворона) и 3-4 насекомых (кузнечек, бабочка, пчела) 3.Ребенок должен знать название основных растений: 3-4 дерева (береза, дуб, яблоня) и 3-4 цветов (ромашка, тюльпан, роза)  4.Ребенок должен знать, что такое овощи, фрукты, ягоды, грибы. 5.Ребенок должен иметь представление о материалах, из которых изготовлены окружающие предметы. 6.Должен знать части суток – утро, день, вечер, ночь. 7.Ребенок должен уметь назвать явления природы – дождь, снег, ветер.</vt:lpstr>
      <vt:lpstr>РАЗВИТИЕ РЕЧИ - Ребенок должен уметь не только зрительно воспринимать образы, но и описывать увиденное -Ребенок легко формирует простые предложения, постепенно переходит к сложным (из 5-6 слов) - Ребенок должен разделять предметы по группам: мебель, посуда, одежда. -Ребенок должен знать название основных действий людей и животных (лежит, бежит, сидит) - Ребенок должен уметь повторять за взрослыми стишки и песни. Ребенок должен знать свое имя и фамилию - Ребенок должен уметь управлять силой голоса, говорить громко – тихо. </vt:lpstr>
      <vt:lpstr>В чём же наши дети могут быть самостоятельны? -умеют мыть руки, засучивая рукава, мыть лицо, не разбрызгивая воду, правильно пользоваться мылом, не мочить одежду, вешать полотенце на своё место; -одеваться и раздеваться в определённой последовательности – одежду снимать, складывать, вешать, выворачивать на лицевую сторону, застёгивать пуговицы, завязывать шнурки ботинок. (алгоритм одевания и раздевания); -замечать непорядок в одежде и самостоятельно устранять его, обращаться за помощью взрослого; -своевременно пользоваться носовым платком, туалетом; -правильно пользоваться ложкой, вилкой, салфеткой! -убирать игрушки в определённое место. - Ребенок должен уметь разризать ножницами бумагу. - Должен уметь пользоваться карандашом.  - Ребенок должен уметь обводить и раскрашивать картинки.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DNS</cp:lastModifiedBy>
  <cp:revision>18</cp:revision>
  <dcterms:created xsi:type="dcterms:W3CDTF">2015-12-18T10:12:00Z</dcterms:created>
  <dcterms:modified xsi:type="dcterms:W3CDTF">2025-01-28T11:10:18Z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493F7C3A4E6F44B49A513604166D8175_13</vt:lpwstr>
  </property>
  <property fmtid="{D5CDD505-2E9C-101B-9397-08002B2CF9AE}" pid="3" name="KSOProductBuildVer">
    <vt:lpwstr>1033-12.2.0.19307</vt:lpwstr>
  </property>
</Properties>
</file>