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67" r:id="rId3"/>
    <p:sldId id="265" r:id="rId4"/>
    <p:sldId id="26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8" r:id="rId14"/>
    <p:sldId id="269" r:id="rId15"/>
    <p:sldId id="270" r:id="rId16"/>
    <p:sldId id="271" r:id="rId17"/>
    <p:sldId id="273" r:id="rId18"/>
    <p:sldId id="274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07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41CEEB-2653-4BE0-B299-8FC4F543F9C0}" type="datetimeFigureOut">
              <a:rPr lang="ru-RU" smtClean="0"/>
              <a:t>19.05.2023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DCF191-E5B1-42A1-94FD-48EDEEF3C7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66944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 теперь представьте, что мы с вами пошли в лес, там так свежо, так приятно пахнет! Давайте подышим: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Если уж в лесу гулять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Надо воздухом дышать!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Подышите, как я.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Выдох –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пффф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Пауза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Возврат дыхания –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пффф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Пауза.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Возврат дыхания –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с-с-с-с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Пауза.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Возврат дыхания –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пффф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Пауза.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Возврат дыхания –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с-с-с-с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DCF191-E5B1-42A1-94FD-48EDEEF3C718}" type="slidenum">
              <a:rPr lang="ru-RU" smtClean="0"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3214AF-8172-4806-AA75-12A7C4EA4ED9}" type="datetimeFigureOut">
              <a:rPr lang="ru-RU"/>
              <a:pPr>
                <a:defRPr/>
              </a:pPr>
              <a:t>19.05.2023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A119C7-8588-4325-B89A-5AEBD49A30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93D4E2-B96F-40A3-8317-C9E3E39E5E16}" type="datetimeFigureOut">
              <a:rPr lang="ru-RU"/>
              <a:pPr>
                <a:defRPr/>
              </a:pPr>
              <a:t>19.05.2023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6CA352-01AE-485F-9C2E-39C7161B71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B0DF8A-ABC5-4BEF-B7A8-61CCE60F2134}" type="datetimeFigureOut">
              <a:rPr lang="ru-RU"/>
              <a:pPr>
                <a:defRPr/>
              </a:pPr>
              <a:t>19.05.2023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677D7D-AF08-4EB0-A00C-AE6623F52A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47E5DE-E5A7-4D16-A881-3CCECBBCDA3A}" type="datetimeFigureOut">
              <a:rPr lang="ru-RU"/>
              <a:pPr>
                <a:defRPr/>
              </a:pPr>
              <a:t>19.05.2023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61CCE-1043-4238-8DF7-CFA4C0B927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198EBA-F6F4-445A-A9A0-A999F9D51068}" type="datetimeFigureOut">
              <a:rPr lang="ru-RU"/>
              <a:pPr>
                <a:defRPr/>
              </a:pPr>
              <a:t>19.05.2023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82CD13-4367-460A-BD80-31592F2ACE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B37BD6-09C8-41FB-964D-6051DFB2515E}" type="datetimeFigureOut">
              <a:rPr lang="ru-RU"/>
              <a:pPr>
                <a:defRPr/>
              </a:pPr>
              <a:t>19.05.2023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6FA600-7552-472E-9CF8-549F0DC7C4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2FE340-65DB-4B69-B15F-2E1F682B4673}" type="datetimeFigureOut">
              <a:rPr lang="ru-RU"/>
              <a:pPr>
                <a:defRPr/>
              </a:pPr>
              <a:t>19.05.2023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12C9B6-B250-4951-95CE-512365151D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223C3F-ACF3-4A67-ACCD-B86605DAC9C9}" type="datetimeFigureOut">
              <a:rPr lang="ru-RU"/>
              <a:pPr>
                <a:defRPr/>
              </a:pPr>
              <a:t>19.05.2023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8060F-3F68-47DC-A81F-85B0FCAAAE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E2DEBA-B073-4B3E-813E-469521D5D748}" type="datetimeFigureOut">
              <a:rPr lang="ru-RU"/>
              <a:pPr>
                <a:defRPr/>
              </a:pPr>
              <a:t>19.05.2023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6EB90-D0B4-4B2B-B6B6-6B77403EA2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17DCAB-7D3B-458D-A3F2-9BD3BDEDCC8B}" type="datetimeFigureOut">
              <a:rPr lang="ru-RU"/>
              <a:pPr>
                <a:defRPr/>
              </a:pPr>
              <a:t>19.05.2023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9C95A5-07FB-495E-AD7E-5FE3490CED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3439EF-EF8C-45BF-8C31-895B7A361963}" type="datetimeFigureOut">
              <a:rPr lang="ru-RU"/>
              <a:pPr>
                <a:defRPr/>
              </a:pPr>
              <a:t>19.05.2023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EB9808-220F-4B89-BCFE-BC64E25BCC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129FC07-BBA2-49B5-9082-618E460E55E7}" type="datetimeFigureOut">
              <a:rPr lang="ru-RU"/>
              <a:pPr>
                <a:defRPr/>
              </a:pPr>
              <a:t>19.05.2023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82AC529-B5A5-4C40-AE34-BB74AE41D3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velocityk.ru/components/com_virtuemart/shop_image/product/picture1.php?src=_________________4dbffc4f813c1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hyperlink" Target="http://img1.liveinternet.ru/images/foto/b/3/205/803205/f_16037172.jpg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900igr.net/datai/nasekomye-i-ptitsy/Gusi-i-lebedi.files/0021-021-Domashnij-gus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gi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Индивидуальное логопедическое занятие с использованием ИКТ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"Постановка звука С"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71670" y="3929066"/>
            <a:ext cx="6400800" cy="17526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357562"/>
            <a:ext cx="2924186" cy="2924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214282" y="1785926"/>
            <a:ext cx="321471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Чищу зубы,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Чищу зубы.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И снаружи…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И внутри.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Не болели, не темнели,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Не желтели, чтоб они.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  <p:pic>
        <p:nvPicPr>
          <p:cNvPr id="4" name="Рисунок 3" descr="http://festival.1september.ru/articles/575003/img6.gif"/>
          <p:cNvPicPr/>
          <p:nvPr/>
        </p:nvPicPr>
        <p:blipFill>
          <a:blip r:embed="rId2"/>
          <a:srcRect l="12692" t="28227" r="8618" b="6499"/>
          <a:stretch>
            <a:fillRect/>
          </a:stretch>
        </p:blipFill>
        <p:spPr bwMode="auto">
          <a:xfrm>
            <a:off x="3000364" y="428604"/>
            <a:ext cx="5929354" cy="6143644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14282" y="928670"/>
            <a:ext cx="40498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Чищу зубы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3933814"/>
            <a:ext cx="2924186" cy="2924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10690"/>
            <a:ext cx="9144000" cy="5661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0" y="2500306"/>
            <a:ext cx="3714744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7071E"/>
                </a:solidFill>
                <a:effectLst/>
                <a:latin typeface="Arial" pitchFamily="34" charset="0"/>
                <a:ea typeface="Times New Roman" pitchFamily="18" charset="0"/>
              </a:rPr>
              <a:t>Если уж в лесу гулять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7071E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7071E"/>
                </a:solidFill>
                <a:effectLst/>
                <a:latin typeface="Arial" pitchFamily="34" charset="0"/>
                <a:ea typeface="Times New Roman" pitchFamily="18" charset="0"/>
              </a:rPr>
              <a:t>Надо воздухом дышать!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7071E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7071E"/>
                </a:solidFill>
                <a:effectLst/>
                <a:latin typeface="Arial" pitchFamily="34" charset="0"/>
                <a:ea typeface="Times New Roman" pitchFamily="18" charset="0"/>
              </a:rPr>
              <a:t>Подышите, как я.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7071E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7071E"/>
                </a:solidFill>
                <a:effectLst/>
                <a:latin typeface="Arial" pitchFamily="34" charset="0"/>
                <a:ea typeface="Times New Roman" pitchFamily="18" charset="0"/>
              </a:rPr>
              <a:t>Выдох –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F7071E"/>
                </a:solidFill>
                <a:effectLst/>
                <a:latin typeface="Arial" pitchFamily="34" charset="0"/>
                <a:ea typeface="Times New Roman" pitchFamily="18" charset="0"/>
              </a:rPr>
              <a:t>пффф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7071E"/>
                </a:solidFill>
                <a:effectLst/>
                <a:latin typeface="Arial" pitchFamily="34" charset="0"/>
                <a:ea typeface="Times New Roman" pitchFamily="18" charset="0"/>
              </a:rPr>
              <a:t/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7071E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7071E"/>
                </a:solidFill>
                <a:effectLst/>
                <a:latin typeface="Arial" pitchFamily="34" charset="0"/>
                <a:ea typeface="Times New Roman" pitchFamily="18" charset="0"/>
              </a:rPr>
              <a:t>Пауза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7071E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7071E"/>
                </a:solidFill>
                <a:effectLst/>
                <a:latin typeface="Arial" pitchFamily="34" charset="0"/>
                <a:ea typeface="Times New Roman" pitchFamily="18" charset="0"/>
              </a:rPr>
              <a:t>Возврат дыхания –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F7071E"/>
                </a:solidFill>
                <a:effectLst/>
                <a:latin typeface="Arial" pitchFamily="34" charset="0"/>
                <a:ea typeface="Times New Roman" pitchFamily="18" charset="0"/>
              </a:rPr>
              <a:t>пффф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7071E"/>
                </a:solidFill>
                <a:effectLst/>
                <a:latin typeface="Arial" pitchFamily="34" charset="0"/>
                <a:ea typeface="Times New Roman" pitchFamily="18" charset="0"/>
              </a:rPr>
              <a:t/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7071E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7071E"/>
                </a:solidFill>
                <a:effectLst/>
                <a:latin typeface="Arial" pitchFamily="34" charset="0"/>
                <a:ea typeface="Times New Roman" pitchFamily="18" charset="0"/>
              </a:rPr>
              <a:t>Пауза.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7071E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7071E"/>
                </a:solidFill>
                <a:effectLst/>
                <a:latin typeface="Arial" pitchFamily="34" charset="0"/>
                <a:ea typeface="Times New Roman" pitchFamily="18" charset="0"/>
              </a:rPr>
              <a:t>Возврат дыхания –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F7071E"/>
                </a:solidFill>
                <a:effectLst/>
                <a:latin typeface="Arial" pitchFamily="34" charset="0"/>
                <a:ea typeface="Times New Roman" pitchFamily="18" charset="0"/>
              </a:rPr>
              <a:t>с-с-с-с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7071E"/>
                </a:solidFill>
                <a:effectLst/>
                <a:latin typeface="Arial" pitchFamily="34" charset="0"/>
                <a:ea typeface="Times New Roman" pitchFamily="18" charset="0"/>
              </a:rPr>
              <a:t/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7071E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7071E"/>
                </a:solidFill>
                <a:effectLst/>
                <a:latin typeface="Arial" pitchFamily="34" charset="0"/>
                <a:ea typeface="Times New Roman" pitchFamily="18" charset="0"/>
              </a:rPr>
              <a:t>Пауза.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7071E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7071E"/>
                </a:solidFill>
                <a:effectLst/>
                <a:latin typeface="Arial" pitchFamily="34" charset="0"/>
                <a:ea typeface="Times New Roman" pitchFamily="18" charset="0"/>
              </a:rPr>
              <a:t>Возврат дыхания –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F7071E"/>
                </a:solidFill>
                <a:effectLst/>
                <a:latin typeface="Arial" pitchFamily="34" charset="0"/>
                <a:ea typeface="Times New Roman" pitchFamily="18" charset="0"/>
              </a:rPr>
              <a:t>пффф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7071E"/>
                </a:solidFill>
                <a:effectLst/>
                <a:latin typeface="Arial" pitchFamily="34" charset="0"/>
                <a:ea typeface="Times New Roman" pitchFamily="18" charset="0"/>
              </a:rPr>
              <a:t/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7071E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7071E"/>
                </a:solidFill>
                <a:effectLst/>
                <a:latin typeface="Arial" pitchFamily="34" charset="0"/>
                <a:ea typeface="Times New Roman" pitchFamily="18" charset="0"/>
              </a:rPr>
              <a:t>Пауза.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7071E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7071E"/>
                </a:solidFill>
                <a:effectLst/>
                <a:latin typeface="Arial" pitchFamily="34" charset="0"/>
                <a:ea typeface="Times New Roman" pitchFamily="18" charset="0"/>
              </a:rPr>
              <a:t>Возврат дыхания –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F7071E"/>
                </a:solidFill>
                <a:effectLst/>
                <a:latin typeface="Arial" pitchFamily="34" charset="0"/>
                <a:ea typeface="Times New Roman" pitchFamily="18" charset="0"/>
              </a:rPr>
              <a:t>с-с-с-с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</a:endParaRP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20" y="2285992"/>
            <a:ext cx="4286280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571744"/>
            <a:ext cx="1857388" cy="2282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2724144"/>
            <a:ext cx="1857388" cy="2282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876544"/>
            <a:ext cx="1857388" cy="2282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028944"/>
            <a:ext cx="1857388" cy="2282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3181344"/>
            <a:ext cx="1857388" cy="2282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3333744"/>
            <a:ext cx="1857388" cy="2282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5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4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81481E-6 L 0.87101 -0.0099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245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500" y="-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81481E-6 L 0.87101 -0.0099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500" y="-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81481E-6 L 0.87101 -0.00996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500" y="-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81481E-6 L 0.87101 -0.00996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500" y="-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81481E-6 L 0.87101 -0.00996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500" y="-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81481E-6 L 0.87101 -0.00996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500" y="-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festival.1september.ru/articles/575003/img7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428604"/>
            <a:ext cx="5357850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0" y="571480"/>
            <a:ext cx="3571868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88900" marR="0" lvl="0" indent="873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Посмотри и скажи, </a:t>
            </a:r>
          </a:p>
          <a:p>
            <a:pPr lvl="0"/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что делают губки при произношении звука “с”? </a:t>
            </a:r>
          </a:p>
          <a:p>
            <a:pPr marL="176213" lvl="0"/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/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Arial" pitchFamily="34" charset="0"/>
                <a:ea typeface="Times New Roman" pitchFamily="18" charset="0"/>
              </a:rPr>
              <a:t>-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Arial" pitchFamily="34" charset="0"/>
                <a:ea typeface="Times New Roman" pitchFamily="18" charset="0"/>
              </a:rPr>
              <a:t>губки улыбаются.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Arial" pitchFamily="34" charset="0"/>
                <a:ea typeface="Times New Roman" pitchFamily="18" charset="0"/>
              </a:rPr>
              <a:t>-  между зубками</a:t>
            </a:r>
            <a:r>
              <a:rPr lang="ru-RU" b="1" dirty="0" smtClean="0">
                <a:solidFill>
                  <a:srgbClr val="00B0F0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Arial" pitchFamily="34" charset="0"/>
                <a:ea typeface="Times New Roman" pitchFamily="18" charset="0"/>
              </a:rPr>
              <a:t>щель.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Arial" pitchFamily="34" charset="0"/>
                <a:ea typeface="Times New Roman" pitchFamily="18" charset="0"/>
              </a:rPr>
              <a:t>- язычок широкий.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Arial" pitchFamily="34" charset="0"/>
                <a:ea typeface="Times New Roman" pitchFamily="18" charset="0"/>
              </a:rPr>
              <a:t>- </a:t>
            </a:r>
            <a:r>
              <a:rPr lang="ru-RU" b="1" dirty="0" smtClean="0">
                <a:solidFill>
                  <a:srgbClr val="00B0F0"/>
                </a:solidFill>
                <a:latin typeface="Arial" pitchFamily="34" charset="0"/>
                <a:ea typeface="Times New Roman" pitchFamily="18" charset="0"/>
              </a:rPr>
              <a:t>кончик языка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Arial" pitchFamily="34" charset="0"/>
                <a:ea typeface="Times New Roman" pitchFamily="18" charset="0"/>
              </a:rPr>
              <a:t>упирается</a:t>
            </a:r>
            <a:r>
              <a:rPr lang="ru-RU" b="1" dirty="0" smtClean="0">
                <a:solidFill>
                  <a:srgbClr val="00B0F0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Arial" pitchFamily="34" charset="0"/>
                <a:ea typeface="Times New Roman" pitchFamily="18" charset="0"/>
              </a:rPr>
              <a:t>в верхние зубки.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Arial" pitchFamily="34" charset="0"/>
                <a:ea typeface="Times New Roman" pitchFamily="18" charset="0"/>
              </a:rPr>
              <a:t>- язычок </a:t>
            </a:r>
            <a:r>
              <a:rPr lang="ru-RU" b="1" dirty="0" smtClean="0">
                <a:solidFill>
                  <a:srgbClr val="00B0F0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Arial" pitchFamily="34" charset="0"/>
                <a:ea typeface="Times New Roman" pitchFamily="18" charset="0"/>
              </a:rPr>
              <a:t>выгибается горкой.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Arial" pitchFamily="34" charset="0"/>
                <a:ea typeface="Times New Roman" pitchFamily="18" charset="0"/>
              </a:rPr>
              <a:t>-   воздушная струя х</a:t>
            </a:r>
            <a:r>
              <a:rPr lang="ru-RU" b="1" dirty="0" smtClean="0">
                <a:solidFill>
                  <a:srgbClr val="00B0F0"/>
                </a:solidFill>
                <a:latin typeface="Arial" pitchFamily="34" charset="0"/>
                <a:ea typeface="Times New Roman" pitchFamily="18" charset="0"/>
              </a:rPr>
              <a:t>олодная.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Arial" pitchFamily="34" charset="0"/>
                <a:ea typeface="Times New Roman" pitchFamily="18" charset="0"/>
              </a:rPr>
              <a:t/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Arial" pitchFamily="34" charset="0"/>
                <a:ea typeface="Times New Roman" pitchFamily="18" charset="0"/>
              </a:rPr>
              <a:t> (прикладываем, на расстоянии, к горлышку тыльной стороной ладошку и проверяет воздушную струю) 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Arial" pitchFamily="34" charset="0"/>
                <a:ea typeface="Times New Roman" pitchFamily="18" charset="0"/>
              </a:rPr>
              <a:t>- звук глухой 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Arial" pitchFamily="34" charset="0"/>
                <a:ea typeface="Times New Roman" pitchFamily="18" charset="0"/>
              </a:rPr>
              <a:t>- бывает этот звук, твёрдый как орех или мягкий как вата.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Arial" pitchFamily="34" charset="0"/>
                <a:ea typeface="Times New Roman" pitchFamily="18" charset="0"/>
              </a:rPr>
            </a:b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Картинка 17 из 7351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857364"/>
            <a:ext cx="1618250" cy="4656832"/>
          </a:xfrm>
          <a:prstGeom prst="flowChartAlternateProcess">
            <a:avLst/>
          </a:prstGeom>
          <a:noFill/>
        </p:spPr>
      </p:pic>
      <p:pic>
        <p:nvPicPr>
          <p:cNvPr id="28676" name="Picture 4" descr="Картинка 4 из 130854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2071670" y="1214422"/>
            <a:ext cx="6660593" cy="5372114"/>
          </a:xfrm>
          <a:prstGeom prst="ellipse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975135" y="2143116"/>
            <a:ext cx="257634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С-с-с-с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Picture 3" descr="Картинка 5 из 129417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214554"/>
            <a:ext cx="3357554" cy="4095752"/>
          </a:xfrm>
          <a:prstGeom prst="teardrop">
            <a:avLst/>
          </a:prstGeom>
          <a:noFill/>
        </p:spPr>
      </p:pic>
      <p:pic>
        <p:nvPicPr>
          <p:cNvPr id="2" name="Рисунок 1" descr="http://festival.1september.ru/articles/575003/img8.gif"/>
          <p:cNvPicPr/>
          <p:nvPr/>
        </p:nvPicPr>
        <p:blipFill>
          <a:blip r:embed="rId4"/>
          <a:srcRect l="9647" t="6707" r="39973" b="25305"/>
          <a:stretch>
            <a:fillRect/>
          </a:stretch>
        </p:blipFill>
        <p:spPr bwMode="auto">
          <a:xfrm>
            <a:off x="5072066" y="1214422"/>
            <a:ext cx="3571900" cy="5286412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3143240" y="928670"/>
            <a:ext cx="2571768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Ты не бойся, это гусь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/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Я сама его боюсь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/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Гусь стоит и всё гогочет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/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Ущипнуть тебя он хочет.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785794"/>
            <a:ext cx="3253298" cy="4084582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42844" y="1214422"/>
            <a:ext cx="2428892" cy="71438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357950" y="1214422"/>
            <a:ext cx="2286016" cy="71438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4643446"/>
            <a:ext cx="1057275" cy="17716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26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43306" y="4500571"/>
            <a:ext cx="1396317" cy="150019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27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14744" y="4929198"/>
            <a:ext cx="1427141" cy="147125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28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57620" y="4786322"/>
            <a:ext cx="2093368" cy="15700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29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643306" y="5072074"/>
            <a:ext cx="1524011" cy="1143008"/>
          </a:xfrm>
          <a:prstGeom prst="round2DiagRect">
            <a:avLst>
              <a:gd name="adj1" fmla="val 16667"/>
              <a:gd name="adj2" fmla="val 2583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30" name="Picture 1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flipH="1">
            <a:off x="3428992" y="4714884"/>
            <a:ext cx="1714512" cy="1498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611 0.08218 L -0.34184 -0.4113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00" y="-24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36 0.02106 L 0.37326 -0.3810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00" y="-20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99 0.08935 C -0.11736 0.08495 -0.24253 0.08055 -0.29844 0.0787 C -0.35434 0.07685 -0.32239 0.11805 -0.32743 0.0787 C -0.33246 0.03935 -0.32882 -0.11852 -0.32917 -0.15787 " pathEditMode="relative" rAng="0" ptsTypes="aaaA">
                                      <p:cBhvr>
                                        <p:cTn id="22" dur="20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00" y="-10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178 0.02407 C 0.16494 0.03542 0.24827 0.04676 0.28837 0.01528 C 0.32848 -0.01621 0.31685 -0.13704 0.32223 -0.16528 " pathEditMode="relative" rAng="0" ptsTypes="aaA">
                                      <p:cBhvr>
                                        <p:cTn id="30" dur="20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00" y="-8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22 0.07639 C -0.11649 0.07176 -0.23403 0.06736 -0.28108 0.06551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00" y="-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64 0.07361 L 0.33819 0.07083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00" y="-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festival.1september.ru/articles/575003/img7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428604"/>
            <a:ext cx="5357850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0" y="571480"/>
            <a:ext cx="3571868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88900" marR="0" lvl="0" indent="873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Посмотри и скажи, </a:t>
            </a:r>
          </a:p>
          <a:p>
            <a:pPr lvl="0"/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что делают губки при произношении звука “с”? </a:t>
            </a:r>
          </a:p>
          <a:p>
            <a:pPr marL="176213" lvl="0"/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/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Arial" pitchFamily="34" charset="0"/>
                <a:ea typeface="Times New Roman" pitchFamily="18" charset="0"/>
              </a:rPr>
              <a:t>-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Arial" pitchFamily="34" charset="0"/>
                <a:ea typeface="Times New Roman" pitchFamily="18" charset="0"/>
              </a:rPr>
              <a:t>губки улыбаются.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Arial" pitchFamily="34" charset="0"/>
                <a:ea typeface="Times New Roman" pitchFamily="18" charset="0"/>
              </a:rPr>
              <a:t>-  между зубками</a:t>
            </a:r>
            <a:r>
              <a:rPr lang="ru-RU" b="1" dirty="0" smtClean="0">
                <a:solidFill>
                  <a:srgbClr val="00B0F0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Arial" pitchFamily="34" charset="0"/>
                <a:ea typeface="Times New Roman" pitchFamily="18" charset="0"/>
              </a:rPr>
              <a:t>щель.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Arial" pitchFamily="34" charset="0"/>
                <a:ea typeface="Times New Roman" pitchFamily="18" charset="0"/>
              </a:rPr>
              <a:t>- язычок широкий.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Arial" pitchFamily="34" charset="0"/>
                <a:ea typeface="Times New Roman" pitchFamily="18" charset="0"/>
              </a:rPr>
              <a:t>- </a:t>
            </a:r>
            <a:r>
              <a:rPr lang="ru-RU" b="1" dirty="0" smtClean="0">
                <a:solidFill>
                  <a:srgbClr val="00B0F0"/>
                </a:solidFill>
                <a:latin typeface="Arial" pitchFamily="34" charset="0"/>
                <a:ea typeface="Times New Roman" pitchFamily="18" charset="0"/>
              </a:rPr>
              <a:t>кончик языка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Arial" pitchFamily="34" charset="0"/>
                <a:ea typeface="Times New Roman" pitchFamily="18" charset="0"/>
              </a:rPr>
              <a:t>упирается</a:t>
            </a:r>
            <a:r>
              <a:rPr lang="ru-RU" b="1" dirty="0" smtClean="0">
                <a:solidFill>
                  <a:srgbClr val="00B0F0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Arial" pitchFamily="34" charset="0"/>
                <a:ea typeface="Times New Roman" pitchFamily="18" charset="0"/>
              </a:rPr>
              <a:t>в верхние зубки.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Arial" pitchFamily="34" charset="0"/>
                <a:ea typeface="Times New Roman" pitchFamily="18" charset="0"/>
              </a:rPr>
              <a:t>- язычок </a:t>
            </a:r>
            <a:r>
              <a:rPr lang="ru-RU" b="1" dirty="0" smtClean="0">
                <a:solidFill>
                  <a:srgbClr val="00B0F0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Arial" pitchFamily="34" charset="0"/>
                <a:ea typeface="Times New Roman" pitchFamily="18" charset="0"/>
              </a:rPr>
              <a:t>выгибается горкой.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Arial" pitchFamily="34" charset="0"/>
                <a:ea typeface="Times New Roman" pitchFamily="18" charset="0"/>
              </a:rPr>
              <a:t>-   воздушная струя х</a:t>
            </a:r>
            <a:r>
              <a:rPr lang="ru-RU" b="1" dirty="0" smtClean="0">
                <a:solidFill>
                  <a:srgbClr val="00B0F0"/>
                </a:solidFill>
                <a:latin typeface="Arial" pitchFamily="34" charset="0"/>
                <a:ea typeface="Times New Roman" pitchFamily="18" charset="0"/>
              </a:rPr>
              <a:t>олодная.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Arial" pitchFamily="34" charset="0"/>
                <a:ea typeface="Times New Roman" pitchFamily="18" charset="0"/>
              </a:rPr>
              <a:t/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Arial" pitchFamily="34" charset="0"/>
                <a:ea typeface="Times New Roman" pitchFamily="18" charset="0"/>
              </a:rPr>
              <a:t> (прикладываем, на расстоянии, к горлышку тыльной стороной ладошку и проверяет воздушную струю) 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Arial" pitchFamily="34" charset="0"/>
                <a:ea typeface="Times New Roman" pitchFamily="18" charset="0"/>
              </a:rPr>
              <a:t>- звук глухой 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Arial" pitchFamily="34" charset="0"/>
                <a:ea typeface="Times New Roman" pitchFamily="18" charset="0"/>
              </a:rPr>
              <a:t>- бывает этот звук, твёрдый как орех или мягкий как вата.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Arial" pitchFamily="34" charset="0"/>
                <a:ea typeface="Times New Roman" pitchFamily="18" charset="0"/>
              </a:rPr>
            </a:b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2571744"/>
            <a:ext cx="3786214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214282" y="1571612"/>
            <a:ext cx="821537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hardEdge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работу!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Задачи :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sz="2000" dirty="0" smtClean="0"/>
          </a:p>
          <a:p>
            <a:pPr lvl="0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Добиваться правильного звучания звука “С”.</a:t>
            </a:r>
          </a:p>
          <a:p>
            <a:pPr lvl="0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Тренировать подвижность артикуляционного аппарата.</a:t>
            </a:r>
          </a:p>
          <a:p>
            <a:pPr lvl="0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Развивать мелкую моторику пальцев рук.</a:t>
            </a:r>
          </a:p>
          <a:p>
            <a:pPr lvl="0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Закреплять умение расслабляться.</a:t>
            </a:r>
          </a:p>
          <a:p>
            <a:pPr lvl="0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Развивать нижнее диафрагмальное дыхание на основе трёхфазного дыхания.</a:t>
            </a:r>
          </a:p>
          <a:p>
            <a:pPr lvl="0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Развивать фонематический слух.</a:t>
            </a:r>
          </a:p>
          <a:p>
            <a:pPr lvl="0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Обогащать словарь ребёнка.</a:t>
            </a:r>
          </a:p>
          <a:p>
            <a:pPr lvl="0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Воспитывать правильную, чёткую дикцию; аккуратность и осанку.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2" descr="обои Страусёнок фото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423832"/>
            <a:ext cx="5929354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28670"/>
            <a:ext cx="9144000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2928934"/>
            <a:ext cx="2924186" cy="2924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festival.1september.ru/articles/575003/img1.gif"/>
          <p:cNvPicPr>
            <a:picLocks noGrp="1"/>
          </p:cNvPicPr>
          <p:nvPr>
            <p:ph idx="4294967295"/>
          </p:nvPr>
        </p:nvPicPr>
        <p:blipFill>
          <a:blip r:embed="rId2"/>
          <a:srcRect l="4110" t="15190" r="5480" b="3797"/>
          <a:stretch>
            <a:fillRect/>
          </a:stretch>
        </p:blipFill>
        <p:spPr bwMode="auto">
          <a:xfrm>
            <a:off x="1571604" y="428604"/>
            <a:ext cx="6429420" cy="6215106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" y="857232"/>
            <a:ext cx="2714611" cy="107157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Улыбнулся</a:t>
            </a:r>
          </a:p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Язычок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076" name="Picture 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3500438"/>
            <a:ext cx="2917022" cy="2500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42908" y="2214554"/>
            <a:ext cx="2500330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festival.1september.ru/articles/575003/img2.gif"/>
          <p:cNvPicPr/>
          <p:nvPr/>
        </p:nvPicPr>
        <p:blipFill>
          <a:blip r:embed="rId2"/>
          <a:srcRect l="11678" t="16765" r="8007" b="6765"/>
          <a:stretch>
            <a:fillRect/>
          </a:stretch>
        </p:blipFill>
        <p:spPr bwMode="auto">
          <a:xfrm>
            <a:off x="3143240" y="500042"/>
            <a:ext cx="6000760" cy="5929354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Текст 4"/>
          <p:cNvSpPr>
            <a:spLocks noGrp="1"/>
          </p:cNvSpPr>
          <p:nvPr>
            <p:ph type="body" sz="half" idx="4294967295"/>
          </p:nvPr>
        </p:nvSpPr>
        <p:spPr>
          <a:xfrm>
            <a:off x="1" y="2143116"/>
            <a:ext cx="3000364" cy="3983047"/>
          </a:xfrm>
        </p:spPr>
        <p:txBody>
          <a:bodyPr/>
          <a:lstStyle/>
          <a:p>
            <a:pPr>
              <a:buNone/>
            </a:pPr>
            <a:endParaRPr lang="ru-RU" sz="800" dirty="0" smtClean="0">
              <a:solidFill>
                <a:srgbClr val="FF0000"/>
              </a:solidFill>
            </a:endParaRPr>
          </a:p>
          <a:p>
            <a:r>
              <a:rPr lang="ru-RU" sz="2400" dirty="0" smtClean="0">
                <a:solidFill>
                  <a:srgbClr val="FF0000"/>
                </a:solidFill>
              </a:rPr>
              <a:t>Упражнение “Трубочка”.</a:t>
            </a:r>
          </a:p>
          <a:p>
            <a:r>
              <a:rPr lang="ru-RU" sz="2400" dirty="0" smtClean="0">
                <a:solidFill>
                  <a:srgbClr val="FF0000"/>
                </a:solidFill>
              </a:rPr>
              <a:t>Мои губы – трубочка –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Превратились в дудочку.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Громко я дудеть могу: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err="1" smtClean="0">
                <a:solidFill>
                  <a:srgbClr val="FF0000"/>
                </a:solidFill>
              </a:rPr>
              <a:t>Ду-ду</a:t>
            </a:r>
            <a:r>
              <a:rPr lang="ru-RU" sz="2400" dirty="0" smtClean="0">
                <a:solidFill>
                  <a:srgbClr val="FF0000"/>
                </a:solidFill>
              </a:rPr>
              <a:t>, </a:t>
            </a:r>
            <a:r>
              <a:rPr lang="ru-RU" sz="2400" dirty="0" err="1" smtClean="0">
                <a:solidFill>
                  <a:srgbClr val="FF0000"/>
                </a:solidFill>
              </a:rPr>
              <a:t>ду-ду-ду</a:t>
            </a:r>
            <a:r>
              <a:rPr lang="ru-RU" sz="2400" dirty="0" smtClean="0">
                <a:solidFill>
                  <a:srgbClr val="FF0000"/>
                </a:solidFill>
              </a:rPr>
              <a:t>,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err="1" smtClean="0">
                <a:solidFill>
                  <a:srgbClr val="FF0000"/>
                </a:solidFill>
              </a:rPr>
              <a:t>Ду-ду</a:t>
            </a:r>
            <a:r>
              <a:rPr lang="ru-RU" sz="2400" dirty="0" smtClean="0">
                <a:solidFill>
                  <a:srgbClr val="FF0000"/>
                </a:solidFill>
              </a:rPr>
              <a:t>, </a:t>
            </a:r>
            <a:r>
              <a:rPr lang="ru-RU" sz="2400" dirty="0" err="1" smtClean="0">
                <a:solidFill>
                  <a:srgbClr val="FF0000"/>
                </a:solidFill>
              </a:rPr>
              <a:t>ду-ду-ду</a:t>
            </a:r>
            <a:r>
              <a:rPr lang="ru-RU" sz="2400" dirty="0" smtClean="0">
                <a:solidFill>
                  <a:srgbClr val="FF0000"/>
                </a:solidFill>
              </a:rPr>
              <a:t>.</a:t>
            </a: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571480"/>
            <a:ext cx="35976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Трубочка 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50" name="Picture 2" descr="http://www.lenagold.ru/fon/clipart/s/svin/svin1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2285984" y="2928934"/>
            <a:ext cx="2696783" cy="35957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festival.1september.ru/articles/575003/img3.gif"/>
          <p:cNvPicPr/>
          <p:nvPr/>
        </p:nvPicPr>
        <p:blipFill>
          <a:blip r:embed="rId2"/>
          <a:srcRect l="8333" t="15528" r="5729" b="3462"/>
          <a:stretch>
            <a:fillRect/>
          </a:stretch>
        </p:blipFill>
        <p:spPr bwMode="auto">
          <a:xfrm>
            <a:off x="3214678" y="285728"/>
            <a:ext cx="5786478" cy="6286544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28596" y="857232"/>
            <a:ext cx="40231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Лопаточка 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7158" y="1714488"/>
            <a:ext cx="235745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</a:rPr>
              <a:t>Язык лопаткой положи.</a:t>
            </a:r>
            <a:br>
              <a:rPr lang="ru-RU" sz="2400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</a:rPr>
            </a:br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</a:rPr>
              <a:t>И спокойно подержи.</a:t>
            </a:r>
            <a:br>
              <a:rPr lang="ru-RU" sz="2400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</a:rPr>
            </a:br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</a:rPr>
              <a:t>Язык надо расслаблять</a:t>
            </a:r>
            <a:br>
              <a:rPr lang="ru-RU" sz="2400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</a:rPr>
            </a:br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</a:rPr>
              <a:t>И под счёт его держать:</a:t>
            </a:r>
            <a:br>
              <a:rPr lang="ru-RU" sz="2400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</a:rPr>
            </a:br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</a:rPr>
              <a:t>Раз, два, три, четыре, пять! </a:t>
            </a:r>
            <a:br>
              <a:rPr lang="ru-RU" sz="2400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</a:rPr>
            </a:br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</a:rPr>
              <a:t>Язык можно убирать. </a:t>
            </a:r>
            <a:endParaRPr lang="ru-RU" sz="2400" dirty="0" smtClean="0">
              <a:solidFill>
                <a:srgbClr val="FF0000"/>
              </a:solidFill>
              <a:latin typeface="Arial" pitchFamily="34" charset="0"/>
            </a:endParaRPr>
          </a:p>
          <a:p>
            <a:endParaRPr lang="ru-RU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3714752"/>
            <a:ext cx="2714644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festival.1september.ru/articles/575003/img4.gif"/>
          <p:cNvPicPr/>
          <p:nvPr/>
        </p:nvPicPr>
        <p:blipFill>
          <a:blip r:embed="rId2"/>
          <a:srcRect l="8020" t="22142" r="3754" b="4051"/>
          <a:stretch>
            <a:fillRect/>
          </a:stretch>
        </p:blipFill>
        <p:spPr bwMode="auto">
          <a:xfrm>
            <a:off x="3643306" y="571480"/>
            <a:ext cx="5500694" cy="5857916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0" y="1428736"/>
            <a:ext cx="350043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42913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442913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На губу язык клади,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Пя-пя-пя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 произнеси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Мышцы расслабляются…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Лопатка получается….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Ты под счёт её держи…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До пяти…до десяти…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214290"/>
            <a:ext cx="578647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kumimoji="0" lang="ru-RU" sz="4000" b="1" i="0" u="none" strike="noStrike" cap="non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Накажи непослушный </a:t>
            </a:r>
            <a:r>
              <a:rPr kumimoji="0" lang="ru-RU" sz="4000" b="1" i="0" u="none" strike="noStrike" cap="none" spc="50" normalizeH="0" baseline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Яычек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3500438"/>
            <a:ext cx="2928958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428596" y="2071678"/>
            <a:ext cx="2571768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Вот так горка, что за чудо!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Выгнулся язык упруго: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Кончик в зубы упирается,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Бока кверху устремляются!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857232"/>
            <a:ext cx="23510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kumimoji="0" lang="ru-RU" sz="5400" b="1" i="0" u="none" strike="noStrike" cap="non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Горка 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Рисунок 3" descr="http://festival.1september.ru/articles/575003/img5.gif"/>
          <p:cNvPicPr/>
          <p:nvPr/>
        </p:nvPicPr>
        <p:blipFill>
          <a:blip r:embed="rId2"/>
          <a:srcRect l="11269" t="19743" r="6105" b="7285"/>
          <a:stretch>
            <a:fillRect/>
          </a:stretch>
        </p:blipFill>
        <p:spPr bwMode="auto">
          <a:xfrm>
            <a:off x="3286116" y="642918"/>
            <a:ext cx="5643602" cy="5929354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4071942"/>
            <a:ext cx="2357454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олубое небо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голубое небо</Template>
  <TotalTime>271</TotalTime>
  <Words>162</Words>
  <Application>Microsoft Office PowerPoint</Application>
  <PresentationFormat>Экран (4:3)</PresentationFormat>
  <Paragraphs>42</Paragraphs>
  <Slides>18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Calibri</vt:lpstr>
      <vt:lpstr>Times New Roman</vt:lpstr>
      <vt:lpstr>голубое небо</vt:lpstr>
      <vt:lpstr>  Индивидуальное логопедическое занятие с использованием ИКТ "Постановка звука С" </vt:lpstr>
      <vt:lpstr>Задачи 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дом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саня</dc:creator>
  <cp:lastModifiedBy>extaz</cp:lastModifiedBy>
  <cp:revision>34</cp:revision>
  <dcterms:created xsi:type="dcterms:W3CDTF">2011-10-08T12:21:06Z</dcterms:created>
  <dcterms:modified xsi:type="dcterms:W3CDTF">2023-05-19T13:58:52Z</dcterms:modified>
</cp:coreProperties>
</file>